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8" r:id="rId5"/>
    <p:sldId id="287" r:id="rId6"/>
    <p:sldId id="278" r:id="rId7"/>
    <p:sldId id="259" r:id="rId8"/>
    <p:sldId id="260" r:id="rId9"/>
    <p:sldId id="262" r:id="rId10"/>
    <p:sldId id="263" r:id="rId11"/>
    <p:sldId id="277" r:id="rId12"/>
    <p:sldId id="268" r:id="rId13"/>
    <p:sldId id="271" r:id="rId14"/>
    <p:sldId id="269" r:id="rId15"/>
    <p:sldId id="270" r:id="rId16"/>
    <p:sldId id="274" r:id="rId17"/>
    <p:sldId id="272" r:id="rId18"/>
    <p:sldId id="275" r:id="rId19"/>
    <p:sldId id="273" r:id="rId20"/>
    <p:sldId id="276" r:id="rId21"/>
    <p:sldId id="295" r:id="rId22"/>
    <p:sldId id="296" r:id="rId23"/>
    <p:sldId id="297" r:id="rId24"/>
    <p:sldId id="298" r:id="rId25"/>
    <p:sldId id="299" r:id="rId26"/>
    <p:sldId id="294" r:id="rId27"/>
    <p:sldId id="300" r:id="rId28"/>
    <p:sldId id="301" r:id="rId29"/>
    <p:sldId id="264" r:id="rId30"/>
    <p:sldId id="293" r:id="rId31"/>
    <p:sldId id="267" r:id="rId32"/>
    <p:sldId id="265" r:id="rId33"/>
    <p:sldId id="266" r:id="rId34"/>
    <p:sldId id="283" r:id="rId35"/>
    <p:sldId id="286" r:id="rId36"/>
    <p:sldId id="289" r:id="rId37"/>
    <p:sldId id="290" r:id="rId38"/>
    <p:sldId id="291" r:id="rId39"/>
    <p:sldId id="292" r:id="rId40"/>
    <p:sldId id="280" r:id="rId4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831085D8-CB15-4C3B-A90F-6B58681E13D0}">
          <p14:sldIdLst>
            <p14:sldId id="258"/>
          </p14:sldIdLst>
        </p14:section>
        <p14:section name="Sección sin título" id="{A596B35E-EE19-43EF-9AF2-E1C4B13994E7}">
          <p14:sldIdLst>
            <p14:sldId id="287"/>
            <p14:sldId id="278"/>
            <p14:sldId id="259"/>
            <p14:sldId id="260"/>
            <p14:sldId id="262"/>
            <p14:sldId id="263"/>
            <p14:sldId id="277"/>
            <p14:sldId id="268"/>
            <p14:sldId id="271"/>
            <p14:sldId id="269"/>
            <p14:sldId id="270"/>
            <p14:sldId id="274"/>
            <p14:sldId id="272"/>
            <p14:sldId id="275"/>
            <p14:sldId id="273"/>
            <p14:sldId id="276"/>
            <p14:sldId id="295"/>
            <p14:sldId id="296"/>
            <p14:sldId id="297"/>
            <p14:sldId id="298"/>
            <p14:sldId id="299"/>
            <p14:sldId id="294"/>
            <p14:sldId id="300"/>
            <p14:sldId id="301"/>
            <p14:sldId id="264"/>
            <p14:sldId id="293"/>
            <p14:sldId id="267"/>
            <p14:sldId id="265"/>
            <p14:sldId id="266"/>
            <p14:sldId id="283"/>
            <p14:sldId id="286"/>
            <p14:sldId id="289"/>
            <p14:sldId id="290"/>
            <p14:sldId id="291"/>
            <p14:sldId id="292"/>
            <p14:sldId id="28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98F9C1-D1F2-02C4-4755-BDC561B78136}" v="3" dt="2022-11-07T10:02:52.5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3557" autoAdjust="0"/>
  </p:normalViewPr>
  <p:slideViewPr>
    <p:cSldViewPr snapToGrid="0">
      <p:cViewPr varScale="1">
        <p:scale>
          <a:sx n="60" d="100"/>
          <a:sy n="60" d="100"/>
        </p:scale>
        <p:origin x="9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intzane Arrizabalaga Santos" userId="S::aintzane.arrizabalaga@savethechildren.org::f22ed39c-471b-4d6b-a1be-b75b68be8b9a" providerId="AD" clId="Web-{8298F9C1-D1F2-02C4-4755-BDC561B78136}"/>
    <pc:docChg chg="modSld">
      <pc:chgData name="Aintzane Arrizabalaga Santos" userId="S::aintzane.arrizabalaga@savethechildren.org::f22ed39c-471b-4d6b-a1be-b75b68be8b9a" providerId="AD" clId="Web-{8298F9C1-D1F2-02C4-4755-BDC561B78136}" dt="2022-11-07T10:02:52.532" v="2" actId="20577"/>
      <pc:docMkLst>
        <pc:docMk/>
      </pc:docMkLst>
      <pc:sldChg chg="modSp">
        <pc:chgData name="Aintzane Arrizabalaga Santos" userId="S::aintzane.arrizabalaga@savethechildren.org::f22ed39c-471b-4d6b-a1be-b75b68be8b9a" providerId="AD" clId="Web-{8298F9C1-D1F2-02C4-4755-BDC561B78136}" dt="2022-11-07T10:02:42.094" v="1" actId="20577"/>
        <pc:sldMkLst>
          <pc:docMk/>
          <pc:sldMk cId="2603119650" sldId="286"/>
        </pc:sldMkLst>
        <pc:spChg chg="mod">
          <ac:chgData name="Aintzane Arrizabalaga Santos" userId="S::aintzane.arrizabalaga@savethechildren.org::f22ed39c-471b-4d6b-a1be-b75b68be8b9a" providerId="AD" clId="Web-{8298F9C1-D1F2-02C4-4755-BDC561B78136}" dt="2022-11-07T10:02:42.094" v="1" actId="20577"/>
          <ac:spMkLst>
            <pc:docMk/>
            <pc:sldMk cId="2603119650" sldId="286"/>
            <ac:spMk id="2" creationId="{4C7BD851-870E-4E8A-934A-408DDFC38F7C}"/>
          </ac:spMkLst>
        </pc:spChg>
      </pc:sldChg>
      <pc:sldChg chg="modSp">
        <pc:chgData name="Aintzane Arrizabalaga Santos" userId="S::aintzane.arrizabalaga@savethechildren.org::f22ed39c-471b-4d6b-a1be-b75b68be8b9a" providerId="AD" clId="Web-{8298F9C1-D1F2-02C4-4755-BDC561B78136}" dt="2022-11-07T10:02:52.532" v="2" actId="20577"/>
        <pc:sldMkLst>
          <pc:docMk/>
          <pc:sldMk cId="1883956265" sldId="291"/>
        </pc:sldMkLst>
        <pc:spChg chg="mod">
          <ac:chgData name="Aintzane Arrizabalaga Santos" userId="S::aintzane.arrizabalaga@savethechildren.org::f22ed39c-471b-4d6b-a1be-b75b68be8b9a" providerId="AD" clId="Web-{8298F9C1-D1F2-02C4-4755-BDC561B78136}" dt="2022-11-07T10:02:52.532" v="2" actId="20577"/>
          <ac:spMkLst>
            <pc:docMk/>
            <pc:sldMk cId="1883956265" sldId="291"/>
            <ac:spMk id="2" creationId="{A3E27F15-717D-70F6-7C64-3A23A312884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B633A6-175C-4E34-9525-53659EE4D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DA1B6E-31BD-4DD0-9807-3082A51B35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A2CE54-A5E2-4CAA-96D6-26A55124E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68FB9-892E-4CF1-A58A-B39B1C55F53F}" type="datetimeFigureOut">
              <a:rPr lang="es-ES" smtClean="0"/>
              <a:t>07/11/2022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E7122A-EE62-481B-A253-7D7717432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9F81DF-041B-45AF-BC72-C4481A1A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3916C-23D3-48AF-997C-CC5353C9B3D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5106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FEE40-6EB0-450B-9F3D-F3A41E68D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D1DEB38-71B0-4E7E-9883-8FEAA56653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46103E-668E-4F5E-A02F-EEFA6D48B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68FB9-892E-4CF1-A58A-B39B1C55F53F}" type="datetimeFigureOut">
              <a:rPr lang="es-ES" smtClean="0"/>
              <a:t>07/11/2022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795DF3-075D-499E-943F-1C4E287B9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78D315-B50A-44E1-8B05-F5DF9F82D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3916C-23D3-48AF-997C-CC5353C9B3D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1006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22CE2F6-DA24-41D6-981E-E7ECD300CB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B0B5BB8-A5A1-4ED2-9743-ECA7D58EAE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AB7232-EDC5-4843-952E-CA0BAEA1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68FB9-892E-4CF1-A58A-B39B1C55F53F}" type="datetimeFigureOut">
              <a:rPr lang="es-ES" smtClean="0"/>
              <a:t>07/11/2022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9301A3-E58F-431F-837C-7F6F89F5C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FB86C4-9B1F-4120-B726-9D50B8B6A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3916C-23D3-48AF-997C-CC5353C9B3D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9004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FB22B3-A571-4A84-ADE4-3A6BEB0C2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263782-C54A-431F-A0BA-EE0E03815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E6D739B-423E-49DE-B43B-3E1771EF6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68FB9-892E-4CF1-A58A-B39B1C55F53F}" type="datetimeFigureOut">
              <a:rPr lang="es-ES" smtClean="0"/>
              <a:t>07/11/2022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50F86B-6D77-4953-8377-DE4CE0330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EFC7FC-06C8-456F-AA2F-356D12226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3916C-23D3-48AF-997C-CC5353C9B3D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1354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2C839E-BC65-4E18-9E06-835D53056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2E5D03-6A99-471F-B566-5F051C37F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4087D2-2B0F-4D2D-B38B-75CC73723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68FB9-892E-4CF1-A58A-B39B1C55F53F}" type="datetimeFigureOut">
              <a:rPr lang="es-ES" smtClean="0"/>
              <a:t>07/11/2022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28A8FD-FC42-4A9A-A65B-BBA62162F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A08FB8-C3D1-4033-B9C9-2AD78FBE6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3916C-23D3-48AF-997C-CC5353C9B3D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0739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84F237-9027-4D01-B190-3CD1FEB37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FB2154-7FD1-4FB6-A7EC-53B4F4DD60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AEEB12F-D5E1-4BD3-A249-7900D33BB0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A93EE91-C537-44AC-B850-2C3BC5F8E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68FB9-892E-4CF1-A58A-B39B1C55F53F}" type="datetimeFigureOut">
              <a:rPr lang="es-ES" smtClean="0"/>
              <a:t>07/11/2022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43FDF6A-8F2B-4A84-8BB0-04C3686BF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3A17564-6F2C-42B8-A430-153C9C1F5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3916C-23D3-48AF-997C-CC5353C9B3D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9460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52F539-7B46-457A-A48D-AFB1D731B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6C82439-256F-4AD3-AE88-33DE60584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C36CAA2-0394-43F8-9256-6936AB959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8DE4E50-160A-4C8C-A64B-DCF30E74FB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325C2CB-D5D5-43D3-B0FF-A01AACF7F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93053EF-F247-4668-9207-55342C738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68FB9-892E-4CF1-A58A-B39B1C55F53F}" type="datetimeFigureOut">
              <a:rPr lang="es-ES" smtClean="0"/>
              <a:t>07/11/2022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6489574-47D3-47EA-8E71-CF2E3CE17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D6ED898-FDC1-4119-822B-745425CC2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3916C-23D3-48AF-997C-CC5353C9B3D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560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256AA9-9DB1-47B1-9958-8230E1590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A6AE31D-BA1F-4043-9009-79BBDDA49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68FB9-892E-4CF1-A58A-B39B1C55F53F}" type="datetimeFigureOut">
              <a:rPr lang="es-ES" smtClean="0"/>
              <a:t>07/11/2022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B1F0CC6-9E8A-41F8-81D5-01C39908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742DDC5-840A-49FE-9E7B-D4E3058B1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3916C-23D3-48AF-997C-CC5353C9B3D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7624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B0F676E-BDBF-4094-B084-33AFF7691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68FB9-892E-4CF1-A58A-B39B1C55F53F}" type="datetimeFigureOut">
              <a:rPr lang="es-ES" smtClean="0"/>
              <a:t>07/11/2022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DACD701-3ABD-4595-916A-0FFB8A7CB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680B625-2874-447A-8774-F97735820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3916C-23D3-48AF-997C-CC5353C9B3D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4753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2BCF6C-81DF-44E4-A1D2-84D06EA44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379A4A6-2BB0-4C11-BE13-D5B61876B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0DC6DA1-AF41-4ADD-8099-3E78756060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5117D15-0A24-446F-A314-1634FF339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68FB9-892E-4CF1-A58A-B39B1C55F53F}" type="datetimeFigureOut">
              <a:rPr lang="es-ES" smtClean="0"/>
              <a:t>07/11/2022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589A6A0-C800-4950-B248-2E06B11C1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FBDC2C6-D788-48DB-A5EB-3899F7596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3916C-23D3-48AF-997C-CC5353C9B3D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3479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E88696-B1DA-4A66-9EC0-578FCB255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1D69C3F-BB6A-45B9-A11C-931D781585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216F1D6-D930-4C0D-934B-8150C404CF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6015F25-C2ED-4F0A-A2B4-5A37A5688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68FB9-892E-4CF1-A58A-B39B1C55F53F}" type="datetimeFigureOut">
              <a:rPr lang="es-ES" smtClean="0"/>
              <a:t>07/11/2022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7D0A337-9934-40DE-8A59-5ED08C882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83DBF7-123D-48BA-AAE8-74953F812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3916C-23D3-48AF-997C-CC5353C9B3D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6854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86A836C-13CF-45C2-8044-7BC1CC943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8AD3164-5A9D-462E-A2DB-D2BB5A4D6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9C0CCB-D943-4273-87D6-0D836160F7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68FB9-892E-4CF1-A58A-B39B1C55F53F}" type="datetimeFigureOut">
              <a:rPr lang="es-ES" smtClean="0"/>
              <a:t>07/11/2022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4615CA-09EA-4DD1-86EB-C0A7982747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C6FA03-DBD9-4CE0-8773-ED40CD9BB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3916C-23D3-48AF-997C-CC5353C9B3D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751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BxD6GNSNJHk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cef.es/educa/biblioteca/ODS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LPyjXkExnuw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Qué pasa con el planeta? • Teorema Ambiental">
            <a:extLst>
              <a:ext uri="{FF2B5EF4-FFF2-40B4-BE49-F238E27FC236}">
                <a16:creationId xmlns:a16="http://schemas.microsoft.com/office/drawing/2014/main" id="{7E37C942-1FFD-4D42-A747-E3A19F0AB0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F9AEF3E-F236-4BB8-B509-0D42E507C825}"/>
              </a:ext>
            </a:extLst>
          </p:cNvPr>
          <p:cNvSpPr txBox="1"/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¿QUÉ LE PASA AL PLANETA?</a:t>
            </a:r>
          </a:p>
        </p:txBody>
      </p:sp>
    </p:spTree>
    <p:extLst>
      <p:ext uri="{BB962C8B-B14F-4D97-AF65-F5344CB8AC3E}">
        <p14:creationId xmlns:p14="http://schemas.microsoft.com/office/powerpoint/2010/main" val="1033203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4" name="Rectangle 134">
            <a:extLst>
              <a:ext uri="{FF2B5EF4-FFF2-40B4-BE49-F238E27FC236}">
                <a16:creationId xmlns:a16="http://schemas.microsoft.com/office/drawing/2014/main" id="{C3862298-AF85-4572-BED3-52E573EB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5" name="Oval 136">
            <a:extLst>
              <a:ext uri="{FF2B5EF4-FFF2-40B4-BE49-F238E27FC236}">
                <a16:creationId xmlns:a16="http://schemas.microsoft.com/office/drawing/2014/main" id="{7BE265E6-D012-42B3-A7DE-C8FEED40D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24917" y="3131936"/>
            <a:ext cx="1240640" cy="1240638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6" name="Freeform: Shape 138">
            <a:extLst>
              <a:ext uri="{FF2B5EF4-FFF2-40B4-BE49-F238E27FC236}">
                <a16:creationId xmlns:a16="http://schemas.microsoft.com/office/drawing/2014/main" id="{6EB9A5AE-0A9C-4EB1-9569-A44D89EFC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70306" y="4546924"/>
            <a:ext cx="2369988" cy="2311077"/>
          </a:xfrm>
          <a:custGeom>
            <a:avLst/>
            <a:gdLst>
              <a:gd name="connsiteX0" fmla="*/ 0 w 2369988"/>
              <a:gd name="connsiteY0" fmla="*/ 0 h 2311077"/>
              <a:gd name="connsiteX1" fmla="*/ 1128071 w 2369988"/>
              <a:gd name="connsiteY1" fmla="*/ 0 h 2311077"/>
              <a:gd name="connsiteX2" fmla="*/ 1157716 w 2369988"/>
              <a:gd name="connsiteY2" fmla="*/ 128440 h 2311077"/>
              <a:gd name="connsiteX3" fmla="*/ 2316462 w 2369988"/>
              <a:gd name="connsiteY3" fmla="*/ 2257392 h 2311077"/>
              <a:gd name="connsiteX4" fmla="*/ 2369988 w 2369988"/>
              <a:gd name="connsiteY4" fmla="*/ 2311077 h 2311077"/>
              <a:gd name="connsiteX5" fmla="*/ 957894 w 2369988"/>
              <a:gd name="connsiteY5" fmla="*/ 2311077 h 2311077"/>
              <a:gd name="connsiteX6" fmla="*/ 777804 w 2369988"/>
              <a:gd name="connsiteY6" fmla="*/ 2040997 h 2311077"/>
              <a:gd name="connsiteX7" fmla="*/ 19614 w 2369988"/>
              <a:gd name="connsiteY7" fmla="*/ 109827 h 231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69988" h="2311077">
                <a:moveTo>
                  <a:pt x="0" y="0"/>
                </a:moveTo>
                <a:lnTo>
                  <a:pt x="1128071" y="0"/>
                </a:lnTo>
                <a:lnTo>
                  <a:pt x="1157716" y="128440"/>
                </a:lnTo>
                <a:cubicBezTo>
                  <a:pt x="1365270" y="935139"/>
                  <a:pt x="1769588" y="1662859"/>
                  <a:pt x="2316462" y="2257392"/>
                </a:cubicBezTo>
                <a:lnTo>
                  <a:pt x="2369988" y="2311077"/>
                </a:lnTo>
                <a:lnTo>
                  <a:pt x="957894" y="2311077"/>
                </a:lnTo>
                <a:lnTo>
                  <a:pt x="777804" y="2040997"/>
                </a:lnTo>
                <a:cubicBezTo>
                  <a:pt x="421651" y="1454849"/>
                  <a:pt x="161627" y="803832"/>
                  <a:pt x="19614" y="109827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122" name="Picture 2" descr="Década de acción - Desarrollo Sostenible">
            <a:extLst>
              <a:ext uri="{FF2B5EF4-FFF2-40B4-BE49-F238E27FC236}">
                <a16:creationId xmlns:a16="http://schemas.microsoft.com/office/drawing/2014/main" id="{E0949A45-110B-49FF-8B34-C9B3FDE8E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8738" y="965201"/>
            <a:ext cx="4927600" cy="49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263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B9651FA3-B4A1-4E98-9B71-4CF820877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E609D36-E64A-41A0-8F9D-D84FDC27F88D}"/>
              </a:ext>
            </a:extLst>
          </p:cNvPr>
          <p:cNvSpPr txBox="1"/>
          <p:nvPr/>
        </p:nvSpPr>
        <p:spPr>
          <a:xfrm>
            <a:off x="643466" y="753626"/>
            <a:ext cx="5334930" cy="30041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100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100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sz="5100" dirty="0">
                <a:latin typeface="+mj-lt"/>
                <a:ea typeface="+mj-ea"/>
                <a:cs typeface="+mj-cs"/>
              </a:rPr>
              <a:t>Nos centraremos en tres de ellos , ¿cuáles creéis que son?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s-ES" sz="5100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sz="5100" dirty="0">
                <a:latin typeface="+mj-lt"/>
                <a:ea typeface="+mj-ea"/>
                <a:cs typeface="+mj-cs"/>
              </a:rPr>
              <a:t>Unas pistas…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100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100" dirty="0">
              <a:latin typeface="+mj-lt"/>
              <a:ea typeface="+mj-ea"/>
              <a:cs typeface="+mj-cs"/>
            </a:endParaRPr>
          </a:p>
        </p:txBody>
      </p:sp>
      <p:sp>
        <p:nvSpPr>
          <p:cNvPr id="3078" name="Freeform: Shape 136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04059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79" name="Freeform: Shape 138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03994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074" name="Picture 2" descr="Feliz niña niño lindo pensar en problema | Vector Premium">
            <a:extLst>
              <a:ext uri="{FF2B5EF4-FFF2-40B4-BE49-F238E27FC236}">
                <a16:creationId xmlns:a16="http://schemas.microsoft.com/office/drawing/2014/main" id="{A69DEE8D-6E4E-4C5C-97AA-C3AC86D929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2" b="2"/>
          <a:stretch/>
        </p:blipFill>
        <p:spPr bwMode="auto">
          <a:xfrm>
            <a:off x="6595884" y="57974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67336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32259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04059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4382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42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E6B869D4-1EEF-4B5F-AD70-79AACBAEE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02" name="Picture 6" descr="Números gif - Imagui">
            <a:extLst>
              <a:ext uri="{FF2B5EF4-FFF2-40B4-BE49-F238E27FC236}">
                <a16:creationId xmlns:a16="http://schemas.microsoft.com/office/drawing/2014/main" id="{FDF8BA34-F8C0-413C-B62D-1B9AC1D79D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9" b="24564"/>
          <a:stretch/>
        </p:blipFill>
        <p:spPr bwMode="auto">
          <a:xfrm>
            <a:off x="253998" y="69254"/>
            <a:ext cx="4521202" cy="36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in de la pobreza - Episodio 1 - La rueda de colores">
            <a:extLst>
              <a:ext uri="{FF2B5EF4-FFF2-40B4-BE49-F238E27FC236}">
                <a16:creationId xmlns:a16="http://schemas.microsoft.com/office/drawing/2014/main" id="{7DC3BA56-E6EB-42DB-84D2-B72885C3D1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" r="3" b="3"/>
          <a:stretch/>
        </p:blipFill>
        <p:spPr bwMode="auto">
          <a:xfrm>
            <a:off x="5882639" y="10"/>
            <a:ext cx="6543037" cy="369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a pobreza en el mundo: definición, causas y tipos">
            <a:extLst>
              <a:ext uri="{FF2B5EF4-FFF2-40B4-BE49-F238E27FC236}">
                <a16:creationId xmlns:a16="http://schemas.microsoft.com/office/drawing/2014/main" id="{9FE364F9-AB24-4094-87A3-63A3406074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9" r="1" b="2758"/>
          <a:stretch/>
        </p:blipFill>
        <p:spPr bwMode="auto">
          <a:xfrm>
            <a:off x="5882640" y="3690493"/>
            <a:ext cx="6543038" cy="316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Objetivo 1. Fin de la pobreza » Portal PAULA">
            <a:extLst>
              <a:ext uri="{FF2B5EF4-FFF2-40B4-BE49-F238E27FC236}">
                <a16:creationId xmlns:a16="http://schemas.microsoft.com/office/drawing/2014/main" id="{4D8A776F-9FA2-4F67-B952-F3BB86EB6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9" r="1" b="13986"/>
          <a:stretch/>
        </p:blipFill>
        <p:spPr bwMode="auto">
          <a:xfrm>
            <a:off x="102193" y="3690492"/>
            <a:ext cx="5780447" cy="316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418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Objetivo 1: Poner fin a la pobreza en todas sus formas en todo el mundo -  Proyecto - ISGLOBAL">
            <a:extLst>
              <a:ext uri="{FF2B5EF4-FFF2-40B4-BE49-F238E27FC236}">
                <a16:creationId xmlns:a16="http://schemas.microsoft.com/office/drawing/2014/main" id="{17D40ED5-14C1-41F9-A1A3-55A5458D7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0" y="1004510"/>
            <a:ext cx="10134600" cy="478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771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6" name="Picture 2" descr="El numero 4 | Education - Quizizz">
            <a:extLst>
              <a:ext uri="{FF2B5EF4-FFF2-40B4-BE49-F238E27FC236}">
                <a16:creationId xmlns:a16="http://schemas.microsoft.com/office/drawing/2014/main" id="{1BF61D1C-1DCC-4854-BB33-BA4E9BEC10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4" r="13706" b="-1"/>
          <a:stretch/>
        </p:blipFill>
        <p:spPr bwMode="auto">
          <a:xfrm>
            <a:off x="191086" y="171715"/>
            <a:ext cx="5813197" cy="612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Educación de calidad - Episodio 4 - La rueda de colores">
            <a:extLst>
              <a:ext uri="{FF2B5EF4-FFF2-40B4-BE49-F238E27FC236}">
                <a16:creationId xmlns:a16="http://schemas.microsoft.com/office/drawing/2014/main" id="{8494A202-D477-4A47-925E-9D7E6A0EFB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"/>
          <a:stretch/>
        </p:blipFill>
        <p:spPr bwMode="auto">
          <a:xfrm>
            <a:off x="5939742" y="113626"/>
            <a:ext cx="6108115" cy="333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ODS 4: Garantizar una educación inclusiva, equitativa y de calidad - Agua  de Coco">
            <a:extLst>
              <a:ext uri="{FF2B5EF4-FFF2-40B4-BE49-F238E27FC236}">
                <a16:creationId xmlns:a16="http://schemas.microsoft.com/office/drawing/2014/main" id="{BC46D6AA-9DA9-40B8-899C-D3748C1DDA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4" r="-2" b="-2"/>
          <a:stretch/>
        </p:blipFill>
        <p:spPr bwMode="auto">
          <a:xfrm>
            <a:off x="5393635" y="3514855"/>
            <a:ext cx="6589680" cy="343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A865042-B037-45FC-9BFE-33F31D0D4CB3}"/>
              </a:ext>
            </a:extLst>
          </p:cNvPr>
          <p:cNvSpPr txBox="1"/>
          <p:nvPr/>
        </p:nvSpPr>
        <p:spPr>
          <a:xfrm>
            <a:off x="1033670" y="4403035"/>
            <a:ext cx="4204252" cy="90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8657037-E1B1-4A61-83C4-EC81157BDB42}"/>
              </a:ext>
            </a:extLst>
          </p:cNvPr>
          <p:cNvSpPr txBox="1"/>
          <p:nvPr/>
        </p:nvSpPr>
        <p:spPr>
          <a:xfrm>
            <a:off x="877957" y="4283765"/>
            <a:ext cx="5218043" cy="90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23915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050" name="Picture 2" descr="Objetivo 4: Garantizar una educación inclusiva, equitativa y de calidad y  promover oportunidades de aprendizaje durante toda la vida para todos -  Proyecto - ISGLOBAL">
            <a:extLst>
              <a:ext uri="{FF2B5EF4-FFF2-40B4-BE49-F238E27FC236}">
                <a16:creationId xmlns:a16="http://schemas.microsoft.com/office/drawing/2014/main" id="{48FEC774-18E3-484E-98D2-70546A8A3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" r="-2" b="-2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884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88" name="Rectangle 86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86" name="Picture 18" descr="10 CONSEJOS PARA CUIDAR EL AMBIENTE">
            <a:extLst>
              <a:ext uri="{FF2B5EF4-FFF2-40B4-BE49-F238E27FC236}">
                <a16:creationId xmlns:a16="http://schemas.microsoft.com/office/drawing/2014/main" id="{D8B3BA0A-441E-4006-B83D-54709C11ED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4" r="-3" b="9973"/>
          <a:stretch/>
        </p:blipFill>
        <p:spPr bwMode="auto"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Quieres ser protagonista de la acción climática? Súmate y Re-Acciona por el  Clima">
            <a:extLst>
              <a:ext uri="{FF2B5EF4-FFF2-40B4-BE49-F238E27FC236}">
                <a16:creationId xmlns:a16="http://schemas.microsoft.com/office/drawing/2014/main" id="{50E50860-A859-4505-9F78-5ECA03C525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22" b="2"/>
          <a:stretch/>
        </p:blipFill>
        <p:spPr bwMode="auto"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Una encuesta para medir la concienciación sobre el cambio climático en  Valladolid">
            <a:extLst>
              <a:ext uri="{FF2B5EF4-FFF2-40B4-BE49-F238E27FC236}">
                <a16:creationId xmlns:a16="http://schemas.microsoft.com/office/drawing/2014/main" id="{64C25D4F-A4FD-4FEE-A32A-FA57984FF0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7" b="18659"/>
          <a:stretch/>
        </p:blipFill>
        <p:spPr bwMode="auto"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Numero Trece Imágenes recortadas de stock - Alamy">
            <a:extLst>
              <a:ext uri="{FF2B5EF4-FFF2-40B4-BE49-F238E27FC236}">
                <a16:creationId xmlns:a16="http://schemas.microsoft.com/office/drawing/2014/main" id="{F55D86B2-95BF-433B-B2D9-E476268140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7" r="1" b="16633"/>
          <a:stretch/>
        </p:blipFill>
        <p:spPr bwMode="auto"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Tres números primos vector, gráfico vectorial, imágenes de Tres números  primos vectoriales de stock | Depositphotos®">
            <a:extLst>
              <a:ext uri="{FF2B5EF4-FFF2-40B4-BE49-F238E27FC236}">
                <a16:creationId xmlns:a16="http://schemas.microsoft.com/office/drawing/2014/main" id="{A5B4769D-F236-4326-9B48-2A489E55E5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AutoShape 10" descr="Tres números primos vector, gráfico vectorial, imágenes de Tres números  primos vectoriales de stock | Depositphotos®">
            <a:extLst>
              <a:ext uri="{FF2B5EF4-FFF2-40B4-BE49-F238E27FC236}">
                <a16:creationId xmlns:a16="http://schemas.microsoft.com/office/drawing/2014/main" id="{C7FFA586-EB28-469D-BB98-6F0E7429CB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12" descr="Tres números primos vector, gráfico vectorial, imágenes de Tres números  primos vectoriales de stock | Depositphotos®">
            <a:extLst>
              <a:ext uri="{FF2B5EF4-FFF2-40B4-BE49-F238E27FC236}">
                <a16:creationId xmlns:a16="http://schemas.microsoft.com/office/drawing/2014/main" id="{6B166E7A-70E9-479A-A449-F64963DDBB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899160" cy="89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14" descr="Número trece - Imagen vectorial de dibujos animados">
            <a:extLst>
              <a:ext uri="{FF2B5EF4-FFF2-40B4-BE49-F238E27FC236}">
                <a16:creationId xmlns:a16="http://schemas.microsoft.com/office/drawing/2014/main" id="{FDD94CC9-1D73-47D1-A0A9-B5CF0FD698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2532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974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7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Objetivo 13: Adoptar medidas urgentes para combatir el cambio climático y  sus efectos - Proyecto - ISGLOBAL">
            <a:extLst>
              <a:ext uri="{FF2B5EF4-FFF2-40B4-BE49-F238E27FC236}">
                <a16:creationId xmlns:a16="http://schemas.microsoft.com/office/drawing/2014/main" id="{1A8AE3F8-C9D1-4998-BBB4-726EDD5BF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852678"/>
            <a:ext cx="10905066" cy="515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760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C5C2779-B53C-4855-8FE0-CF75919B95A9}"/>
              </a:ext>
            </a:extLst>
          </p:cNvPr>
          <p:cNvSpPr txBox="1"/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¿</a:t>
            </a:r>
            <a:r>
              <a:rPr lang="en-US" sz="2000" dirty="0" err="1"/>
              <a:t>Cuál</a:t>
            </a:r>
            <a:r>
              <a:rPr lang="en-US" sz="2000" dirty="0"/>
              <a:t> es </a:t>
            </a:r>
            <a:r>
              <a:rPr lang="en-US" sz="2000" dirty="0" err="1"/>
              <a:t>el</a:t>
            </a:r>
            <a:r>
              <a:rPr lang="en-US" sz="2000" dirty="0"/>
              <a:t> </a:t>
            </a:r>
            <a:r>
              <a:rPr lang="en-US" sz="2000" dirty="0" err="1"/>
              <a:t>único</a:t>
            </a:r>
            <a:r>
              <a:rPr lang="en-US" sz="2000" dirty="0"/>
              <a:t> </a:t>
            </a:r>
            <a:r>
              <a:rPr lang="en-US" sz="2000" dirty="0" err="1"/>
              <a:t>planeta</a:t>
            </a:r>
            <a:r>
              <a:rPr lang="en-US" sz="2000" dirty="0"/>
              <a:t> que </a:t>
            </a:r>
            <a:r>
              <a:rPr lang="en-US" sz="2000" dirty="0" err="1"/>
              <a:t>alberga</a:t>
            </a:r>
            <a:r>
              <a:rPr lang="en-US" sz="2000" dirty="0"/>
              <a:t> </a:t>
            </a:r>
            <a:r>
              <a:rPr lang="en-US" sz="2000" dirty="0" err="1"/>
              <a:t>vida</a:t>
            </a:r>
            <a:r>
              <a:rPr lang="en-US" sz="2000" dirty="0"/>
              <a:t> y </a:t>
            </a:r>
            <a:r>
              <a:rPr lang="en-US" sz="2000" dirty="0" err="1"/>
              <a:t>agua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él</a:t>
            </a:r>
            <a:r>
              <a:rPr lang="en-US" sz="2000" dirty="0"/>
              <a:t> 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A) PLUTÓN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B) LA TIERRA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C) MARTE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cxnSp>
        <p:nvCxnSpPr>
          <p:cNvPr id="14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6EAB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24D1B9DE-D0AA-45CA-A0A8-C96685F3E109}"/>
              </a:ext>
            </a:extLst>
          </p:cNvPr>
          <p:cNvSpPr txBox="1"/>
          <p:nvPr/>
        </p:nvSpPr>
        <p:spPr>
          <a:xfrm>
            <a:off x="3577645" y="5854487"/>
            <a:ext cx="7424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dirty="0"/>
              <a:t>¿Creéis que el planeta está en peligro?</a:t>
            </a:r>
          </a:p>
        </p:txBody>
      </p:sp>
      <p:pic>
        <p:nvPicPr>
          <p:cNvPr id="2052" name="Picture 4" descr="conjunto de planetas dibujo infantil - arte vectorial de Agujero negro libre de derechos">
            <a:extLst>
              <a:ext uri="{FF2B5EF4-FFF2-40B4-BE49-F238E27FC236}">
                <a16:creationId xmlns:a16="http://schemas.microsoft.com/office/drawing/2014/main" id="{FB9F5250-84E4-4503-B55F-58876D590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10" y="196499"/>
            <a:ext cx="4160520" cy="416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907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FD8278-06E1-A617-769D-FF6F5EE0FA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985573A-235C-4E74-BC5A-238AFEA6A9A5}"/>
              </a:ext>
            </a:extLst>
          </p:cNvPr>
          <p:cNvSpPr txBox="1"/>
          <p:nvPr/>
        </p:nvSpPr>
        <p:spPr>
          <a:xfrm>
            <a:off x="594110" y="2121763"/>
            <a:ext cx="3764826" cy="3773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¿</a:t>
            </a:r>
            <a:r>
              <a:rPr lang="en-US" dirty="0" err="1"/>
              <a:t>Cuántos</a:t>
            </a:r>
            <a:r>
              <a:rPr lang="en-US" dirty="0"/>
              <a:t> </a:t>
            </a:r>
            <a:r>
              <a:rPr lang="en-US" dirty="0" err="1"/>
              <a:t>litros</a:t>
            </a:r>
            <a:r>
              <a:rPr lang="en-US" dirty="0"/>
              <a:t> de </a:t>
            </a:r>
            <a:r>
              <a:rPr lang="en-US" dirty="0" err="1"/>
              <a:t>agua</a:t>
            </a:r>
            <a:r>
              <a:rPr lang="en-US" dirty="0"/>
              <a:t> se </a:t>
            </a:r>
            <a:r>
              <a:rPr lang="en-US" dirty="0" err="1"/>
              <a:t>pueden</a:t>
            </a:r>
            <a:r>
              <a:rPr lang="en-US" dirty="0"/>
              <a:t> </a:t>
            </a:r>
            <a:r>
              <a:rPr lang="en-US" dirty="0" err="1"/>
              <a:t>desperdiciar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un día?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A) 30 LITROS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B) 2 LITROS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C) 10 LITROS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2A520EE-34ED-49A1-8D35-88B0DFD96E8C}"/>
              </a:ext>
            </a:extLst>
          </p:cNvPr>
          <p:cNvSpPr txBox="1"/>
          <p:nvPr/>
        </p:nvSpPr>
        <p:spPr>
          <a:xfrm>
            <a:off x="683315" y="5868265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ES" b="0" i="0" dirty="0">
                <a:solidFill>
                  <a:srgbClr val="4A4A4A"/>
                </a:solidFill>
                <a:effectLst/>
                <a:latin typeface="Urbanist"/>
              </a:rPr>
              <a:t>¿Como podemos cuidar el agua?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8562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5ECCDF-6422-45EA-9FD5-EC6347DBE29C}"/>
              </a:ext>
            </a:extLst>
          </p:cNvPr>
          <p:cNvSpPr txBox="1"/>
          <p:nvPr/>
        </p:nvSpPr>
        <p:spPr>
          <a:xfrm>
            <a:off x="643469" y="1782981"/>
            <a:ext cx="4008384" cy="439398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highlight>
                  <a:srgbClr val="00FFFF"/>
                </a:highlight>
              </a:rPr>
              <a:t>ESCRIBIR UNA SOLA PALABRA PARA DESCRIBIR ESTAS IMAGENES</a:t>
            </a:r>
            <a:endParaRPr lang="en-US" dirty="0"/>
          </a:p>
        </p:txBody>
      </p:sp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62D3A606-DC03-41DA-A74E-80CCF50F1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646" y="544731"/>
            <a:ext cx="6368346" cy="598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5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3953919-F793-4C1A-B5E1-D9EFE00C5DB7}"/>
              </a:ext>
            </a:extLst>
          </p:cNvPr>
          <p:cNvSpPr txBox="1"/>
          <p:nvPr/>
        </p:nvSpPr>
        <p:spPr>
          <a:xfrm>
            <a:off x="2087217" y="1818861"/>
            <a:ext cx="79612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¿Cuál de estos animales está en peligro de extinción?</a:t>
            </a:r>
          </a:p>
          <a:p>
            <a:endParaRPr lang="es-ES" dirty="0"/>
          </a:p>
          <a:p>
            <a:pPr marL="342900" indent="-342900">
              <a:buAutoNum type="alphaUcParenR"/>
            </a:pPr>
            <a:r>
              <a:rPr lang="es-ES" dirty="0"/>
              <a:t>OSO POLAR</a:t>
            </a:r>
          </a:p>
          <a:p>
            <a:pPr marL="342900" indent="-342900">
              <a:buAutoNum type="alphaUcParenR"/>
            </a:pPr>
            <a:endParaRPr lang="es-ES" dirty="0"/>
          </a:p>
          <a:p>
            <a:pPr marL="342900" indent="-342900">
              <a:buAutoNum type="alphaUcParenR"/>
            </a:pPr>
            <a:r>
              <a:rPr lang="es-ES" dirty="0"/>
              <a:t>PERRO</a:t>
            </a:r>
          </a:p>
          <a:p>
            <a:pPr marL="342900" indent="-342900">
              <a:buAutoNum type="alphaUcParenR"/>
            </a:pPr>
            <a:endParaRPr lang="es-ES" dirty="0"/>
          </a:p>
          <a:p>
            <a:pPr marL="342900" indent="-342900">
              <a:buAutoNum type="alphaUcParenR"/>
            </a:pPr>
            <a:r>
              <a:rPr lang="es-ES" dirty="0"/>
              <a:t>DELFÍN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B15F47D-5B8A-4924-9D2C-D67D113AE8DA}"/>
              </a:ext>
            </a:extLst>
          </p:cNvPr>
          <p:cNvSpPr txBox="1"/>
          <p:nvPr/>
        </p:nvSpPr>
        <p:spPr>
          <a:xfrm>
            <a:off x="713132" y="5352079"/>
            <a:ext cx="60976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0" i="0" dirty="0">
                <a:solidFill>
                  <a:srgbClr val="4A4A4A"/>
                </a:solidFill>
                <a:effectLst/>
                <a:latin typeface="Urbanist"/>
              </a:rPr>
              <a:t>¿La extinción de animales es gracias al descuido del medio ambiente?</a:t>
            </a:r>
          </a:p>
          <a:p>
            <a:endParaRPr lang="es-ES" dirty="0">
              <a:solidFill>
                <a:srgbClr val="4A4A4A"/>
              </a:solidFill>
              <a:latin typeface="Urbanist"/>
            </a:endParaRPr>
          </a:p>
          <a:p>
            <a:r>
              <a:rPr lang="es-ES" b="0" i="0" dirty="0">
                <a:solidFill>
                  <a:srgbClr val="4A4A4A"/>
                </a:solidFill>
                <a:effectLst/>
                <a:latin typeface="Urbanist"/>
              </a:rPr>
              <a:t>¿Qué pasaría si se destruyen los arboles?</a:t>
            </a:r>
            <a:endParaRPr lang="es-ES" dirty="0"/>
          </a:p>
        </p:txBody>
      </p:sp>
      <p:pic>
        <p:nvPicPr>
          <p:cNvPr id="3074" name="Picture 2" descr="vector lindos animales de la selva en estilo de dibujos animados, animales  salvajes, diseños de zoológicos para el fondo, ropa de bebé. personajes  dibujados a mano 2139709 Vector en Vecteezy">
            <a:extLst>
              <a:ext uri="{FF2B5EF4-FFF2-40B4-BE49-F238E27FC236}">
                <a16:creationId xmlns:a16="http://schemas.microsoft.com/office/drawing/2014/main" id="{83242700-9F1D-4AEC-82BE-2F055F844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083" y="1460884"/>
            <a:ext cx="5088917" cy="508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552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oncepto de naturaleza planeta tierra de dibujos animados - vector de  valores | Crushpixel">
            <a:extLst>
              <a:ext uri="{FF2B5EF4-FFF2-40B4-BE49-F238E27FC236}">
                <a16:creationId xmlns:a16="http://schemas.microsoft.com/office/drawing/2014/main" id="{2CCCAD21-403A-4BF0-A10B-469092E4A8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8" r="9091" b="2913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68D4B1E-BA91-429E-AFFD-2854A8E58D4F}"/>
              </a:ext>
            </a:extLst>
          </p:cNvPr>
          <p:cNvSpPr txBox="1"/>
          <p:nvPr/>
        </p:nvSpPr>
        <p:spPr>
          <a:xfrm>
            <a:off x="594110" y="2121763"/>
            <a:ext cx="3764826" cy="3773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porcentaje</a:t>
            </a:r>
            <a:r>
              <a:rPr lang="en-US" dirty="0"/>
              <a:t> de </a:t>
            </a:r>
            <a:r>
              <a:rPr lang="en-US" dirty="0" err="1"/>
              <a:t>agua</a:t>
            </a:r>
            <a:r>
              <a:rPr lang="en-US" dirty="0"/>
              <a:t> hay </a:t>
            </a:r>
            <a:r>
              <a:rPr lang="en-US" dirty="0" err="1"/>
              <a:t>en</a:t>
            </a:r>
            <a:r>
              <a:rPr lang="en-US" dirty="0"/>
              <a:t> la tierra?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A) 70%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B) 20 %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C)  50 %</a:t>
            </a:r>
          </a:p>
        </p:txBody>
      </p:sp>
    </p:spTree>
    <p:extLst>
      <p:ext uri="{BB962C8B-B14F-4D97-AF65-F5344CB8AC3E}">
        <p14:creationId xmlns:p14="http://schemas.microsoft.com/office/powerpoint/2010/main" val="1186805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Basura de Limpieza de Tierra de Dibujos Animados para colorear, imprimir e  dibujar – Dibujos-Colorear.Com">
            <a:extLst>
              <a:ext uri="{FF2B5EF4-FFF2-40B4-BE49-F238E27FC236}">
                <a16:creationId xmlns:a16="http://schemas.microsoft.com/office/drawing/2014/main" id="{855EC47D-835B-4F1A-8F1B-5A527FB80E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30480" b="1812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49206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12973E3-B522-46E9-96A9-54C3C4534E0E}"/>
              </a:ext>
            </a:extLst>
          </p:cNvPr>
          <p:cNvSpPr txBox="1"/>
          <p:nvPr/>
        </p:nvSpPr>
        <p:spPr>
          <a:xfrm>
            <a:off x="7749290" y="2121763"/>
            <a:ext cx="3764826" cy="3773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¿</a:t>
            </a:r>
            <a:r>
              <a:rPr lang="en-US" dirty="0" err="1"/>
              <a:t>Cuáles</a:t>
            </a:r>
            <a:r>
              <a:rPr lang="en-US" dirty="0"/>
              <a:t> son </a:t>
            </a:r>
            <a:r>
              <a:rPr lang="en-US" dirty="0" err="1"/>
              <a:t>los</a:t>
            </a:r>
            <a:r>
              <a:rPr lang="en-US" dirty="0"/>
              <a:t> 5 </a:t>
            </a:r>
            <a:r>
              <a:rPr lang="en-US" dirty="0" err="1"/>
              <a:t>colores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5 </a:t>
            </a:r>
            <a:r>
              <a:rPr lang="en-US" dirty="0" err="1"/>
              <a:t>contenedores</a:t>
            </a:r>
            <a:r>
              <a:rPr lang="en-US" dirty="0"/>
              <a:t> para </a:t>
            </a:r>
            <a:r>
              <a:rPr lang="en-US" dirty="0" err="1"/>
              <a:t>reciclar</a:t>
            </a:r>
            <a:r>
              <a:rPr lang="en-US" dirty="0"/>
              <a:t>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A) NO HAY CINCO CONTENEDORES SOLO HAY 1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B) VERDE, AMARILLO, AZUL, ROSA Y VERDE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C) AMARILLO, MARRÓN, GRIS, AZUL Y VERDE</a:t>
            </a:r>
          </a:p>
        </p:txBody>
      </p:sp>
    </p:spTree>
    <p:extLst>
      <p:ext uri="{BB962C8B-B14F-4D97-AF65-F5344CB8AC3E}">
        <p14:creationId xmlns:p14="http://schemas.microsoft.com/office/powerpoint/2010/main" val="3491621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Rectangle 72">
            <a:extLst>
              <a:ext uri="{FF2B5EF4-FFF2-40B4-BE49-F238E27FC236}">
                <a16:creationId xmlns:a16="http://schemas.microsoft.com/office/drawing/2014/main" id="{CE708407-D01D-4E57-8998-FF799DBC3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FFCC1B2-A465-4654-9DD0-244A3782E1E5}"/>
              </a:ext>
            </a:extLst>
          </p:cNvPr>
          <p:cNvSpPr txBox="1"/>
          <p:nvPr/>
        </p:nvSpPr>
        <p:spPr>
          <a:xfrm>
            <a:off x="699723" y="1622066"/>
            <a:ext cx="3554226" cy="2663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¿CÓMO RECICLAMOS?</a:t>
            </a:r>
          </a:p>
        </p:txBody>
      </p:sp>
      <p:grpSp>
        <p:nvGrpSpPr>
          <p:cNvPr id="1030" name="Group 74">
            <a:extLst>
              <a:ext uri="{FF2B5EF4-FFF2-40B4-BE49-F238E27FC236}">
                <a16:creationId xmlns:a16="http://schemas.microsoft.com/office/drawing/2014/main" id="{7F963B07-5C9E-478C-A53E-B6F5B4A78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76" name="Freeform 5">
              <a:extLst>
                <a:ext uri="{FF2B5EF4-FFF2-40B4-BE49-F238E27FC236}">
                  <a16:creationId xmlns:a16="http://schemas.microsoft.com/office/drawing/2014/main" id="{A152F29E-C625-4313-96BF-5675B357C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1" name="Freeform 5">
              <a:extLst>
                <a:ext uri="{FF2B5EF4-FFF2-40B4-BE49-F238E27FC236}">
                  <a16:creationId xmlns:a16="http://schemas.microsoft.com/office/drawing/2014/main" id="{C2A5CB78-6497-4151-83B6-568BD27EC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026" name="Picture 2" descr="Contenedores para el reciclaje - Huelva">
            <a:extLst>
              <a:ext uri="{FF2B5EF4-FFF2-40B4-BE49-F238E27FC236}">
                <a16:creationId xmlns:a16="http://schemas.microsoft.com/office/drawing/2014/main" id="{C52AD074-9FB2-43C2-B787-02095681C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8104" y="1236336"/>
            <a:ext cx="6472362" cy="379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669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8D9E854-8DF5-4573-992C-CE6BA62000C6}"/>
              </a:ext>
            </a:extLst>
          </p:cNvPr>
          <p:cNvSpPr txBox="1"/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¿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qué</a:t>
            </a:r>
            <a:r>
              <a:rPr lang="en-US" sz="2000" dirty="0"/>
              <a:t> </a:t>
            </a:r>
            <a:r>
              <a:rPr lang="en-US" sz="2000" dirty="0" err="1"/>
              <a:t>contenedor</a:t>
            </a:r>
            <a:r>
              <a:rPr lang="en-US" sz="2000" dirty="0"/>
              <a:t> </a:t>
            </a:r>
            <a:r>
              <a:rPr lang="en-US" sz="2000" dirty="0" err="1"/>
              <a:t>tengo</a:t>
            </a:r>
            <a:r>
              <a:rPr lang="en-US" sz="2000" dirty="0"/>
              <a:t> que </a:t>
            </a:r>
            <a:r>
              <a:rPr lang="en-US" sz="2000" dirty="0" err="1"/>
              <a:t>tirar</a:t>
            </a:r>
            <a:r>
              <a:rPr lang="en-US" sz="2000" dirty="0"/>
              <a:t> </a:t>
            </a:r>
            <a:r>
              <a:rPr lang="en-US" sz="2000" dirty="0" err="1"/>
              <a:t>el</a:t>
            </a:r>
            <a:r>
              <a:rPr lang="en-US" sz="2000" dirty="0"/>
              <a:t> brick de leche </a:t>
            </a:r>
            <a:r>
              <a:rPr lang="en-US" sz="2000" dirty="0" err="1"/>
              <a:t>si</a:t>
            </a:r>
            <a:r>
              <a:rPr lang="en-US" sz="2000" dirty="0"/>
              <a:t> lo </a:t>
            </a:r>
            <a:r>
              <a:rPr lang="en-US" sz="2000" dirty="0" err="1"/>
              <a:t>quiero</a:t>
            </a:r>
            <a:r>
              <a:rPr lang="en-US" sz="2000" dirty="0"/>
              <a:t> </a:t>
            </a:r>
            <a:r>
              <a:rPr lang="en-US" sz="2000" dirty="0" err="1"/>
              <a:t>reciclar</a:t>
            </a:r>
            <a:r>
              <a:rPr lang="en-US" sz="2000" dirty="0"/>
              <a:t>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A) AZUL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B) AMARILLO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C) MARRÓN</a:t>
            </a:r>
          </a:p>
        </p:txBody>
      </p:sp>
      <p:pic>
        <p:nvPicPr>
          <p:cNvPr id="6148" name="Picture 4" descr="Brick Leche Vectores Libres de Derechos - iStock">
            <a:extLst>
              <a:ext uri="{FF2B5EF4-FFF2-40B4-BE49-F238E27FC236}">
                <a16:creationId xmlns:a16="http://schemas.microsoft.com/office/drawing/2014/main" id="{C53348A7-E531-45F1-AB7E-B0BC49BE15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0" r="1" b="9402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099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87412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F3A9B89-A544-4122-B1DF-A269B43A71DF}"/>
              </a:ext>
            </a:extLst>
          </p:cNvPr>
          <p:cNvSpPr txBox="1"/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¿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qué</a:t>
            </a:r>
            <a:r>
              <a:rPr lang="en-US" sz="2000" dirty="0"/>
              <a:t> </a:t>
            </a:r>
            <a:r>
              <a:rPr lang="en-US" sz="2000" dirty="0" err="1"/>
              <a:t>contenedor</a:t>
            </a:r>
            <a:r>
              <a:rPr lang="en-US" sz="2000" dirty="0"/>
              <a:t> </a:t>
            </a:r>
            <a:r>
              <a:rPr lang="en-US" sz="2000" dirty="0" err="1"/>
              <a:t>debería</a:t>
            </a:r>
            <a:r>
              <a:rPr lang="en-US" sz="2000" dirty="0"/>
              <a:t> </a:t>
            </a:r>
            <a:r>
              <a:rPr lang="en-US" sz="2000" dirty="0" err="1"/>
              <a:t>tirar</a:t>
            </a:r>
            <a:r>
              <a:rPr lang="en-US" sz="2000" dirty="0"/>
              <a:t> las </a:t>
            </a:r>
            <a:r>
              <a:rPr lang="en-US" sz="2000" dirty="0" err="1"/>
              <a:t>servilletas</a:t>
            </a:r>
            <a:r>
              <a:rPr lang="en-US" sz="2000" dirty="0"/>
              <a:t> </a:t>
            </a:r>
            <a:r>
              <a:rPr lang="en-US" sz="2000" dirty="0" err="1"/>
              <a:t>usadas</a:t>
            </a:r>
            <a:r>
              <a:rPr lang="en-US" sz="2000" dirty="0"/>
              <a:t> de la comida?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A) PAPEL – AZUL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B) PLÁSTICO – AMARILLO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C) RESIDUOS - GRIS</a:t>
            </a:r>
          </a:p>
        </p:txBody>
      </p:sp>
      <p:pic>
        <p:nvPicPr>
          <p:cNvPr id="7170" name="Picture 2" descr="Dos Servilletas Blancas. Ilustración Contiene Transparencia Y Mezcla  Efectos Ilustraciones Svg, Vectoriales, Clip Art Vectorizado Libre De  Derechos. Image 24926384.">
            <a:extLst>
              <a:ext uri="{FF2B5EF4-FFF2-40B4-BE49-F238E27FC236}">
                <a16:creationId xmlns:a16="http://schemas.microsoft.com/office/drawing/2014/main" id="{41B3BDD8-7330-40CB-A1C0-BC53F904AC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r="17119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64AA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10869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16BE763-137C-4151-BFC9-7B6AF6B9C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B1BDDED-8046-443F-B897-A0AD64C03D88}"/>
              </a:ext>
            </a:extLst>
          </p:cNvPr>
          <p:cNvSpPr txBox="1"/>
          <p:nvPr/>
        </p:nvSpPr>
        <p:spPr>
          <a:xfrm>
            <a:off x="8503920" y="2434201"/>
            <a:ext cx="3190240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LOS POLOS SE DERRITEN …. ¿CÓMO SE LLAMA ESO?...</a:t>
            </a:r>
            <a:endParaRPr lang="es-E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s-ES" sz="2000" dirty="0"/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AutoNum type="alphaUcParenR"/>
            </a:pPr>
            <a:r>
              <a:rPr lang="es-ES" sz="2000" dirty="0"/>
              <a:t>SNOW BREAK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AutoNum type="alphaUcParenR"/>
            </a:pPr>
            <a:endParaRPr lang="es-ES" sz="2000" dirty="0"/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AutoNum type="alphaUcParenR"/>
            </a:pPr>
            <a:r>
              <a:rPr lang="es-ES" sz="2000" dirty="0"/>
              <a:t>FIN DEL MUNDO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AutoNum type="alphaUcParenR"/>
            </a:pPr>
            <a:endParaRPr lang="es-ES" sz="2000" dirty="0"/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AutoNum type="alphaUcParenR"/>
            </a:pPr>
            <a:r>
              <a:rPr lang="es-ES" sz="2000" dirty="0"/>
              <a:t>CAMBIO CLIMÁTICO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258638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160D75B1-E0E1-ADF7-329F-4A1D3D3E64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99" r="2505" b="4"/>
          <a:stretch/>
        </p:blipFill>
        <p:spPr>
          <a:xfrm>
            <a:off x="956934" y="872427"/>
            <a:ext cx="3096807" cy="3096807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80DA040-3196-50F8-1EB6-26292D105B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84" r="-5" b="4556"/>
          <a:stretch/>
        </p:blipFill>
        <p:spPr>
          <a:xfrm>
            <a:off x="2930795" y="4685200"/>
            <a:ext cx="2733741" cy="2172801"/>
          </a:xfrm>
          <a:custGeom>
            <a:avLst/>
            <a:gdLst/>
            <a:ahLst/>
            <a:cxnLst/>
            <a:rect l="l" t="t" r="r" b="b"/>
            <a:pathLst>
              <a:path w="2733741" h="2172801">
                <a:moveTo>
                  <a:pt x="1366871" y="0"/>
                </a:moveTo>
                <a:cubicBezTo>
                  <a:pt x="2121772" y="0"/>
                  <a:pt x="2733741" y="595368"/>
                  <a:pt x="2733741" y="1329791"/>
                </a:cubicBezTo>
                <a:cubicBezTo>
                  <a:pt x="2733741" y="1605200"/>
                  <a:pt x="2647683" y="1861054"/>
                  <a:pt x="2500301" y="2073290"/>
                </a:cubicBezTo>
                <a:lnTo>
                  <a:pt x="2423813" y="2172801"/>
                </a:lnTo>
                <a:lnTo>
                  <a:pt x="309928" y="2172801"/>
                </a:lnTo>
                <a:lnTo>
                  <a:pt x="233440" y="2073290"/>
                </a:lnTo>
                <a:cubicBezTo>
                  <a:pt x="86058" y="1861054"/>
                  <a:pt x="0" y="1605200"/>
                  <a:pt x="0" y="1329791"/>
                </a:cubicBezTo>
                <a:cubicBezTo>
                  <a:pt x="0" y="595368"/>
                  <a:pt x="611969" y="0"/>
                  <a:pt x="1366871" y="0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195118-F289-FA0D-684A-1AACEE7F0F12}"/>
              </a:ext>
            </a:extLst>
          </p:cNvPr>
          <p:cNvSpPr txBox="1"/>
          <p:nvPr/>
        </p:nvSpPr>
        <p:spPr>
          <a:xfrm>
            <a:off x="6030158" y="1825625"/>
            <a:ext cx="5393361" cy="435133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hlinkClick r:id="rId4"/>
              </a:rPr>
              <a:t>Corto LEMON #EnvasesConBuenFinal - YouTube</a:t>
            </a:r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9730713-15EE-4D62-B62B-CDC08311C3A0}"/>
              </a:ext>
            </a:extLst>
          </p:cNvPr>
          <p:cNvSpPr txBox="1"/>
          <p:nvPr/>
        </p:nvSpPr>
        <p:spPr>
          <a:xfrm>
            <a:off x="6599583" y="3548270"/>
            <a:ext cx="3597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¿Que sucederá con estos dos personajes? </a:t>
            </a:r>
          </a:p>
        </p:txBody>
      </p:sp>
    </p:spTree>
    <p:extLst>
      <p:ext uri="{BB962C8B-B14F-4D97-AF65-F5344CB8AC3E}">
        <p14:creationId xmlns:p14="http://schemas.microsoft.com/office/powerpoint/2010/main" val="33511987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La SCJN y la universidad de Leiden presentan versión en español del sitio  web del observatorio de los derechos del niño - Revista Zócalo">
            <a:extLst>
              <a:ext uri="{FF2B5EF4-FFF2-40B4-BE49-F238E27FC236}">
                <a16:creationId xmlns:a16="http://schemas.microsoft.com/office/drawing/2014/main" id="{6C8AFCBC-7CDD-4A3B-81D4-36BC77759E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2" b="1080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201AD5B-9D40-4D26-B246-9BEBB50DEB3D}"/>
              </a:ext>
            </a:extLst>
          </p:cNvPr>
          <p:cNvSpPr txBox="1"/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b="1" dirty="0">
                <a:latin typeface="+mj-lt"/>
                <a:ea typeface="+mj-ea"/>
                <a:cs typeface="+mj-cs"/>
              </a:rPr>
              <a:t>¿Y COMO NIÑOS/AS, SABEMOS QUE DERECHOS TENEMOS?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b="1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b="1" dirty="0">
                <a:latin typeface="+mj-lt"/>
                <a:ea typeface="+mj-ea"/>
                <a:cs typeface="+mj-cs"/>
              </a:rPr>
              <a:t>¿DE CUAL DE ESTOS DERECHOS CREEIS QUE PODEIS DISFRUTAR?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56234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8C33E56-9A12-424E-9397-335AF13E2E6A}"/>
              </a:ext>
            </a:extLst>
          </p:cNvPr>
          <p:cNvSpPr txBox="1"/>
          <p:nvPr/>
        </p:nvSpPr>
        <p:spPr>
          <a:xfrm>
            <a:off x="1803662" y="4582041"/>
            <a:ext cx="8584676" cy="10443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UN NOMBRE Y UNA NACIONALIDAD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VIAJAR A LA LUNA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9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TENER TELEFONO MÓVIL 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0C45045A-6083-4B3E-956A-675823375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744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18" name="Picture 2" descr="DECLARACION DE LOS DERECHOS DEL NIÑO | dd-hh-nya">
            <a:extLst>
              <a:ext uri="{FF2B5EF4-FFF2-40B4-BE49-F238E27FC236}">
                <a16:creationId xmlns:a16="http://schemas.microsoft.com/office/drawing/2014/main" id="{BDBD1D0A-E416-432D-93A8-641B1A185B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0" r="-1" b="4035"/>
          <a:stretch/>
        </p:blipFill>
        <p:spPr bwMode="auto">
          <a:xfrm>
            <a:off x="895336" y="997486"/>
            <a:ext cx="297180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Oval 76">
            <a:extLst>
              <a:ext uri="{FF2B5EF4-FFF2-40B4-BE49-F238E27FC236}">
                <a16:creationId xmlns:a16="http://schemas.microsoft.com/office/drawing/2014/main" id="{42875DDC-0225-45F8-B745-78688F2D1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5509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22" name="Picture 6" descr="Niño Sosteniendo Un Teléfono Móvil Tomando Una Foto PNG Imágenes Gratis -  Lovepik">
            <a:extLst>
              <a:ext uri="{FF2B5EF4-FFF2-40B4-BE49-F238E27FC236}">
                <a16:creationId xmlns:a16="http://schemas.microsoft.com/office/drawing/2014/main" id="{DFE8F8D1-44E3-4EA7-878F-A77784ADD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" b="7"/>
          <a:stretch/>
        </p:blipFill>
        <p:spPr bwMode="auto">
          <a:xfrm>
            <a:off x="4610101" y="997486"/>
            <a:ext cx="297180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Oval 78">
            <a:extLst>
              <a:ext uri="{FF2B5EF4-FFF2-40B4-BE49-F238E27FC236}">
                <a16:creationId xmlns:a16="http://schemas.microsoft.com/office/drawing/2014/main" id="{12617755-D451-4BAF-9B55-518297BF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273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20" name="Picture 4" descr="Millonario japonés ofrece viaje a la Luna a 8 personas">
            <a:extLst>
              <a:ext uri="{FF2B5EF4-FFF2-40B4-BE49-F238E27FC236}">
                <a16:creationId xmlns:a16="http://schemas.microsoft.com/office/drawing/2014/main" id="{801E98B9-0912-48E9-8A62-7680CD098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4" r="9874" b="-3"/>
          <a:stretch/>
        </p:blipFill>
        <p:spPr bwMode="auto">
          <a:xfrm>
            <a:off x="8324865" y="997486"/>
            <a:ext cx="297180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878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122" name="Picture 2" descr="Los pobres son más pobres que antes de la pandemia | El Economista">
            <a:extLst>
              <a:ext uri="{FF2B5EF4-FFF2-40B4-BE49-F238E27FC236}">
                <a16:creationId xmlns:a16="http://schemas.microsoft.com/office/drawing/2014/main" id="{2BED4D1A-D214-410C-97B3-06D0AD56B7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"/>
          <a:stretch/>
        </p:blipFill>
        <p:spPr bwMode="auto"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6101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Chico lindo ir al médico con mamá | Vector Premium">
            <a:extLst>
              <a:ext uri="{FF2B5EF4-FFF2-40B4-BE49-F238E27FC236}">
                <a16:creationId xmlns:a16="http://schemas.microsoft.com/office/drawing/2014/main" id="{108E69AB-9D5A-4F99-A238-368551F975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-4"/>
          <a:stretch/>
        </p:blipFill>
        <p:spPr bwMode="auto"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uchacho Lindo Que Come El Chocolate Que Muestra Los Pulgares Para Arriba  Ilustración del Vector - Ilustración de muchacho, pulgares: 70112842">
            <a:extLst>
              <a:ext uri="{FF2B5EF4-FFF2-40B4-BE49-F238E27FC236}">
                <a16:creationId xmlns:a16="http://schemas.microsoft.com/office/drawing/2014/main" id="{DF19F15A-4251-428B-97BB-7074849E0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2" b="28213"/>
          <a:stretch/>
        </p:blipFill>
        <p:spPr bwMode="auto"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iños Adorables De La Escuela De Dibujos Animados Ilustración del Vector -  Ilustración de cabrito, estudiantes: 184394375">
            <a:extLst>
              <a:ext uri="{FF2B5EF4-FFF2-40B4-BE49-F238E27FC236}">
                <a16:creationId xmlns:a16="http://schemas.microsoft.com/office/drawing/2014/main" id="{10F05369-C72C-49A7-B840-010BA51D1C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1" r="22215" b="-2"/>
          <a:stretch/>
        </p:blipFill>
        <p:spPr bwMode="auto"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356BFAE-2142-4200-80DE-D25AE5D71B08}"/>
              </a:ext>
            </a:extLst>
          </p:cNvPr>
          <p:cNvSpPr txBox="1"/>
          <p:nvPr/>
        </p:nvSpPr>
        <p:spPr>
          <a:xfrm>
            <a:off x="6940296" y="2871982"/>
            <a:ext cx="4668256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latin typeface="+mj-lt"/>
              </a:rPr>
              <a:t>TENER UN ESCUELA Y RECIBIR EDUCACIÓN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b="1" dirty="0"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latin typeface="+mj-lt"/>
              </a:rPr>
              <a:t>COMER TODO EL CHOCOLATE QUE QUERAMOS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b="1" dirty="0"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latin typeface="+mj-lt"/>
              </a:rPr>
              <a:t>IR AL MÉDICO CUANDO ESTAMOS ENFERMOS, Y RECIBIR MEDICACIÓN </a:t>
            </a:r>
          </a:p>
        </p:txBody>
      </p:sp>
    </p:spTree>
    <p:extLst>
      <p:ext uri="{BB962C8B-B14F-4D97-AF65-F5344CB8AC3E}">
        <p14:creationId xmlns:p14="http://schemas.microsoft.com/office/powerpoint/2010/main" val="5751015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7667B89F-1BE0-4247-8EF1-C8DA551BFE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17" r="-3" b="20587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77B3160C-065D-46F7-8132-F6F0146F8E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38" r="2" b="18690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6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2D2E472D-2144-4F45-B635-6608B022D8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189" r="2" b="1356"/>
          <a:stretch/>
        </p:blipFill>
        <p:spPr>
          <a:xfrm>
            <a:off x="3134999" y="4055146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C28D54-DAF5-496A-9476-470A681C0CC4}"/>
              </a:ext>
            </a:extLst>
          </p:cNvPr>
          <p:cNvSpPr txBox="1"/>
          <p:nvPr/>
        </p:nvSpPr>
        <p:spPr>
          <a:xfrm>
            <a:off x="448056" y="2258568"/>
            <a:ext cx="2807208" cy="392277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1"/>
              <a:t>¿CÓMO PODEMOS LLEGAR A SER UN/A CIUDADANO/A GLOBAL? </a:t>
            </a:r>
            <a:endParaRPr lang="en-US" sz="1700">
              <a:cs typeface="Calibri" panose="020F0502020204030204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/>
          </a:p>
        </p:txBody>
      </p:sp>
      <p:pic>
        <p:nvPicPr>
          <p:cNvPr id="5" name="Picture 5" descr="A picture containing colorful, decorated, painted&#10;&#10;Description automatically generated">
            <a:extLst>
              <a:ext uri="{FF2B5EF4-FFF2-40B4-BE49-F238E27FC236}">
                <a16:creationId xmlns:a16="http://schemas.microsoft.com/office/drawing/2014/main" id="{115E2FB5-955C-4CDA-9D17-B9AAFCAAFD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563" r="-1" b="23387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274759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nos sujetando las muñecas de otra persona y entrelazadas para formar un círculo">
            <a:extLst>
              <a:ext uri="{FF2B5EF4-FFF2-40B4-BE49-F238E27FC236}">
                <a16:creationId xmlns:a16="http://schemas.microsoft.com/office/drawing/2014/main" id="{F9743B13-8097-A3AD-8697-8D259F8E0C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7BD851-870E-4E8A-934A-408DDFC38F7C}"/>
              </a:ext>
            </a:extLst>
          </p:cNvPr>
          <p:cNvSpPr txBox="1"/>
          <p:nvPr/>
        </p:nvSpPr>
        <p:spPr>
          <a:xfrm>
            <a:off x="838200" y="2434201"/>
            <a:ext cx="3822189" cy="374276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calibri light"/>
                <a:cs typeface="calibri light"/>
              </a:rPr>
              <a:t>¿QUÉ CUATRO COSAS TENEMOS QUE TENER ENTRE TODOS/AS PARA PODER CONSEGUIR LOS  CAMBIO?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calibri light"/>
              <a:cs typeface="calibri ligh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calibri light"/>
                <a:cs typeface="calibri light"/>
              </a:rPr>
              <a:t>LAS CUATRO EMPIZAN POR "C"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31196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6E19AD-EB07-5380-1623-2C895D965602}"/>
              </a:ext>
            </a:extLst>
          </p:cNvPr>
          <p:cNvSpPr txBox="1"/>
          <p:nvPr/>
        </p:nvSpPr>
        <p:spPr>
          <a:xfrm>
            <a:off x="7085532" y="640080"/>
            <a:ext cx="4196932" cy="356616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atin typeface="+mj-lt"/>
                <a:ea typeface="+mj-ea"/>
                <a:cs typeface="+mj-cs"/>
              </a:rPr>
              <a:t>1. </a:t>
            </a:r>
            <a:r>
              <a:rPr lang="en-US" sz="4800" dirty="0">
                <a:latin typeface="+mj-lt"/>
                <a:ea typeface="+mj-ea"/>
                <a:cs typeface="+mj-cs"/>
              </a:rPr>
              <a:t>COOPERACIÓN</a:t>
            </a:r>
          </a:p>
        </p:txBody>
      </p:sp>
      <p:pic>
        <p:nvPicPr>
          <p:cNvPr id="5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ABE49466-D85C-A4AC-2E09-26B5728FD6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2" r="3" b="3"/>
          <a:stretch/>
        </p:blipFill>
        <p:spPr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4094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59FC00F3-2B77-B884-4B8B-A133D2C890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7" b="13526"/>
          <a:stretch/>
        </p:blipFill>
        <p:spPr>
          <a:xfrm>
            <a:off x="214333" y="-66674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423574-48F4-707D-19AF-4ACB7B29C7E9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2. COMUNICACIÓN </a:t>
            </a:r>
          </a:p>
        </p:txBody>
      </p:sp>
    </p:spTree>
    <p:extLst>
      <p:ext uri="{BB962C8B-B14F-4D97-AF65-F5344CB8AC3E}">
        <p14:creationId xmlns:p14="http://schemas.microsoft.com/office/powerpoint/2010/main" val="174564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Logo&#10;&#10;Description automatically generated">
            <a:extLst>
              <a:ext uri="{FF2B5EF4-FFF2-40B4-BE49-F238E27FC236}">
                <a16:creationId xmlns:a16="http://schemas.microsoft.com/office/drawing/2014/main" id="{0300700B-65CD-A424-ED71-975711DEEB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81"/>
          <a:stretch/>
        </p:blipFill>
        <p:spPr>
          <a:xfrm>
            <a:off x="20" y="10"/>
            <a:ext cx="12191980" cy="75366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E27F15-717D-70F6-7C64-3A23A312884E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3. CONOCIMIENTO</a:t>
            </a:r>
          </a:p>
        </p:txBody>
      </p:sp>
    </p:spTree>
    <p:extLst>
      <p:ext uri="{BB962C8B-B14F-4D97-AF65-F5344CB8AC3E}">
        <p14:creationId xmlns:p14="http://schemas.microsoft.com/office/powerpoint/2010/main" val="188395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8439DDD3-0BD5-1C49-950C-3040CB7162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04" r="13818" b="528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CBBC6F-0C19-0958-6A96-525EE31EB71A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>
                <a:latin typeface="+mj-lt"/>
                <a:ea typeface="+mj-ea"/>
                <a:cs typeface="+mj-cs"/>
              </a:rPr>
              <a:t>4.CONFIANZA </a:t>
            </a:r>
          </a:p>
        </p:txBody>
      </p:sp>
    </p:spTree>
    <p:extLst>
      <p:ext uri="{BB962C8B-B14F-4D97-AF65-F5344CB8AC3E}">
        <p14:creationId xmlns:p14="http://schemas.microsoft.com/office/powerpoint/2010/main" val="168280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3D5ADE5C-D260-44A3-A1B3-709419088E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04" r="22496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2F39C597-3BEE-48A9-9B0E-5DFC5B75B2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448" r="19774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4F619C-157C-4D3E-96CE-851847EEC576}"/>
              </a:ext>
            </a:extLst>
          </p:cNvPr>
          <p:cNvSpPr txBox="1"/>
          <p:nvPr/>
        </p:nvSpPr>
        <p:spPr>
          <a:xfrm>
            <a:off x="4286858" y="2761554"/>
            <a:ext cx="3618284" cy="1345720"/>
          </a:xfrm>
          <a:prstGeom prst="rect">
            <a:avLst/>
          </a:prstGeom>
          <a:noFill/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b="1" kern="1200">
                <a:solidFill>
                  <a:srgbClr val="080808"/>
                </a:solidFill>
                <a:highlight>
                  <a:srgbClr val="00FFFF"/>
                </a:highlight>
                <a:latin typeface="+mj-lt"/>
                <a:ea typeface="+mj-ea"/>
                <a:cs typeface="+mj-cs"/>
              </a:rPr>
              <a:t>Y </a:t>
            </a:r>
            <a:r>
              <a:rPr lang="en-US" sz="2200" b="1">
                <a:solidFill>
                  <a:srgbClr val="080808"/>
                </a:solidFill>
                <a:highlight>
                  <a:srgbClr val="00FFFF"/>
                </a:highlight>
                <a:latin typeface="+mj-lt"/>
                <a:ea typeface="+mj-ea"/>
                <a:cs typeface="+mj-cs"/>
              </a:rPr>
              <a:t>NOSOTROS</a:t>
            </a:r>
            <a:r>
              <a:rPr lang="en-US" sz="2200" b="1" kern="1200">
                <a:solidFill>
                  <a:srgbClr val="080808"/>
                </a:solidFill>
                <a:highlight>
                  <a:srgbClr val="00FFFF"/>
                </a:highlight>
                <a:latin typeface="+mj-lt"/>
                <a:ea typeface="+mj-ea"/>
                <a:cs typeface="+mj-cs"/>
              </a:rPr>
              <a:t>/</a:t>
            </a:r>
            <a:r>
              <a:rPr lang="en-US" sz="2200" b="1">
                <a:solidFill>
                  <a:srgbClr val="080808"/>
                </a:solidFill>
                <a:highlight>
                  <a:srgbClr val="00FFFF"/>
                </a:highlight>
                <a:latin typeface="+mj-lt"/>
                <a:ea typeface="+mj-ea"/>
                <a:cs typeface="+mj-cs"/>
              </a:rPr>
              <a:t>AS</a:t>
            </a:r>
            <a:r>
              <a:rPr lang="en-US" sz="2200" b="1" kern="1200">
                <a:solidFill>
                  <a:srgbClr val="080808"/>
                </a:solidFill>
                <a:highlight>
                  <a:srgbClr val="00FFFF"/>
                </a:highlight>
                <a:latin typeface="+mj-lt"/>
                <a:ea typeface="+mj-ea"/>
                <a:cs typeface="+mj-cs"/>
              </a:rPr>
              <a:t>, </a:t>
            </a:r>
            <a:r>
              <a:rPr lang="en-US" sz="2200" b="1">
                <a:solidFill>
                  <a:srgbClr val="080808"/>
                </a:solidFill>
                <a:highlight>
                  <a:srgbClr val="00FFFF"/>
                </a:highlight>
                <a:latin typeface="+mj-lt"/>
                <a:ea typeface="+mj-ea"/>
                <a:cs typeface="+mj-cs"/>
              </a:rPr>
              <a:t>QUE PODRIAMOS HACER PARA AYUDAR A CONSEGUIR ESTOS OBJETIVOS</a:t>
            </a:r>
            <a:r>
              <a:rPr lang="en-US" sz="2200" b="1" kern="1200">
                <a:solidFill>
                  <a:srgbClr val="080808"/>
                </a:solidFill>
                <a:highlight>
                  <a:srgbClr val="00FFFF"/>
                </a:highlight>
                <a:latin typeface="+mj-lt"/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66901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 descr="5 problemas ambientales a los que nos enfrentaremos en el futuro">
            <a:extLst>
              <a:ext uri="{FF2B5EF4-FFF2-40B4-BE49-F238E27FC236}">
                <a16:creationId xmlns:a16="http://schemas.microsoft.com/office/drawing/2014/main" id="{3CF1FB06-631E-41BA-BF31-A0746901D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0"/>
          <a:stretch/>
        </p:blipFill>
        <p:spPr bwMode="auto"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51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74" name="Picture 2" descr="El cambio climático “es más mortal que el coronavirus”, recuerda y destaca  la ONU | Internacional | Noticias | El Universo">
            <a:extLst>
              <a:ext uri="{FF2B5EF4-FFF2-40B4-BE49-F238E27FC236}">
                <a16:creationId xmlns:a16="http://schemas.microsoft.com/office/drawing/2014/main" id="{CEB03A79-87FC-492C-A025-A8F9F73290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"/>
          <a:stretch/>
        </p:blipFill>
        <p:spPr bwMode="auto"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755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122" name="Picture 2" descr="El consumismo, un problema para nuestro planeta">
            <a:extLst>
              <a:ext uri="{FF2B5EF4-FFF2-40B4-BE49-F238E27FC236}">
                <a16:creationId xmlns:a16="http://schemas.microsoft.com/office/drawing/2014/main" id="{A5741DED-6E8E-465A-B3DC-4A5161C9C1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64" b="-1"/>
          <a:stretch/>
        </p:blipFill>
        <p:spPr bwMode="auto"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122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2" descr="Animales rescatados: las victimas de los incendios forestales - Mis Animales">
            <a:extLst>
              <a:ext uri="{FF2B5EF4-FFF2-40B4-BE49-F238E27FC236}">
                <a16:creationId xmlns:a16="http://schemas.microsoft.com/office/drawing/2014/main" id="{F99A4C98-23F7-4EFE-A914-DF46A25373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7"/>
          <a:stretch/>
        </p:blipFill>
        <p:spPr bwMode="auto"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600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ibujo a mano de ilustración de video de cámara 2162107 Vector en Vecteezy">
            <a:extLst>
              <a:ext uri="{FF2B5EF4-FFF2-40B4-BE49-F238E27FC236}">
                <a16:creationId xmlns:a16="http://schemas.microsoft.com/office/drawing/2014/main" id="{EEDA0766-B667-4EE3-A3EA-CA4F64B589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51" r="1" b="28384"/>
          <a:stretch/>
        </p:blipFill>
        <p:spPr bwMode="auto">
          <a:xfrm>
            <a:off x="0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108759E4-6DBA-43E9-8F8F-E9680C7B87FE}"/>
              </a:ext>
            </a:extLst>
          </p:cNvPr>
          <p:cNvSpPr txBox="1"/>
          <p:nvPr/>
        </p:nvSpPr>
        <p:spPr>
          <a:xfrm>
            <a:off x="525516" y="3417573"/>
            <a:ext cx="4593021" cy="2619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 err="1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Fredo</a:t>
            </a:r>
            <a:r>
              <a:rPr lang="en-US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Fox </a:t>
            </a:r>
            <a:r>
              <a:rPr lang="en-US" dirty="0" err="1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</a:t>
            </a:r>
            <a:r>
              <a:rPr lang="en-US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"La </a:t>
            </a:r>
            <a:r>
              <a:rPr lang="en-US" dirty="0" err="1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lección</a:t>
            </a:r>
            <a:r>
              <a:rPr lang="en-US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dirty="0" err="1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más</a:t>
            </a:r>
            <a:r>
              <a:rPr lang="en-US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dirty="0" err="1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grande</a:t>
            </a:r>
            <a:r>
              <a:rPr lang="en-US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del </a:t>
            </a:r>
            <a:r>
              <a:rPr lang="en-US" dirty="0" err="1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mundo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 | UNICEF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" dirty="0">
                <a:hlinkClick r:id="rId4"/>
              </a:rPr>
              <a:t>Fredo Fox presenta "La </a:t>
            </a:r>
            <a:r>
              <a:rPr lang="es-ES" dirty="0" err="1">
                <a:hlinkClick r:id="rId4"/>
              </a:rPr>
              <a:t>leccion</a:t>
            </a:r>
            <a:r>
              <a:rPr lang="es-ES" dirty="0">
                <a:hlinkClick r:id="rId4"/>
              </a:rPr>
              <a:t> mas grande del mundo" – YouTube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032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4" name="Rectangle 7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La cuenta atrás hacia las emisiones cero ha comenzado">
            <a:extLst>
              <a:ext uri="{FF2B5EF4-FFF2-40B4-BE49-F238E27FC236}">
                <a16:creationId xmlns:a16="http://schemas.microsoft.com/office/drawing/2014/main" id="{AE41EB0D-B8E1-4FAD-ACA3-8EAED48853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Rectangle 7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807D430-D9CC-4026-9B46-0893437F9DDC}"/>
              </a:ext>
            </a:extLst>
          </p:cNvPr>
          <p:cNvSpPr txBox="1"/>
          <p:nvPr/>
        </p:nvSpPr>
        <p:spPr>
          <a:xfrm>
            <a:off x="1097280" y="325550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17 objetivos a conseguir para el año 2030 …</a:t>
            </a:r>
          </a:p>
        </p:txBody>
      </p:sp>
    </p:spTree>
    <p:extLst>
      <p:ext uri="{BB962C8B-B14F-4D97-AF65-F5344CB8AC3E}">
        <p14:creationId xmlns:p14="http://schemas.microsoft.com/office/powerpoint/2010/main" val="33077588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5647a3b-2074-4124-b9f3-35863fa02f30">
      <Terms xmlns="http://schemas.microsoft.com/office/infopath/2007/PartnerControls"/>
    </lcf76f155ced4ddcb4097134ff3c332f>
    <TaxCatchAll xmlns="7c2d415d-922b-4783-bd77-3509b113f0a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1BA7A0CFD231F4DBC11325EFA625ACF" ma:contentTypeVersion="13" ma:contentTypeDescription="Crear nuevo documento." ma:contentTypeScope="" ma:versionID="644043839f896050e0f9383d2248fba0">
  <xsd:schema xmlns:xsd="http://www.w3.org/2001/XMLSchema" xmlns:xs="http://www.w3.org/2001/XMLSchema" xmlns:p="http://schemas.microsoft.com/office/2006/metadata/properties" xmlns:ns2="b5647a3b-2074-4124-b9f3-35863fa02f30" xmlns:ns3="7c2d415d-922b-4783-bd77-3509b113f0a7" targetNamespace="http://schemas.microsoft.com/office/2006/metadata/properties" ma:root="true" ma:fieldsID="d15aabe37a82091fdba3253e59da6fc8" ns2:_="" ns3:_="">
    <xsd:import namespace="b5647a3b-2074-4124-b9f3-35863fa02f30"/>
    <xsd:import namespace="7c2d415d-922b-4783-bd77-3509b113f0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647a3b-2074-4124-b9f3-35863fa02f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Etiquetas de imagen" ma:readOnly="false" ma:fieldId="{5cf76f15-5ced-4ddc-b409-7134ff3c332f}" ma:taxonomyMulti="true" ma:sspId="b23ec234-cbf3-4cc2-a0ae-2bfafc310c7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2d415d-922b-4783-bd77-3509b113f0a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c29eddb6-3c03-4291-b66c-d218e38001e7}" ma:internalName="TaxCatchAll" ma:showField="CatchAllData" ma:web="7c2d415d-922b-4783-bd77-3509b113f0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D18F195-0A2F-4491-866D-915CFA33B3F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4374550-332E-400D-8629-80AAB1CFDC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EAA5CD9-EEA0-4FDB-9B0B-6AA78F57747E}"/>
</file>

<file path=docProps/app.xml><?xml version="1.0" encoding="utf-8"?>
<Properties xmlns="http://schemas.openxmlformats.org/officeDocument/2006/extended-properties" xmlns:vt="http://schemas.openxmlformats.org/officeDocument/2006/docPropsVTypes">
  <TotalTime>909</TotalTime>
  <Words>447</Words>
  <Application>Microsoft Office PowerPoint</Application>
  <PresentationFormat>Widescreen</PresentationFormat>
  <Paragraphs>103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Aintzane Arrizabalaga</dc:creator>
  <cp:lastModifiedBy>Aintzane Arrizabalaga</cp:lastModifiedBy>
  <cp:revision>10</cp:revision>
  <dcterms:created xsi:type="dcterms:W3CDTF">2022-03-10T15:49:25Z</dcterms:created>
  <dcterms:modified xsi:type="dcterms:W3CDTF">2022-11-07T10:02:58Z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0x01010071BA7A0CFD231F4DBC11325EFA625ACF</vt:lpwstr>
  </property>
</Properties>
</file>