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embeddedFontLst>
    <p:embeddedFont>
      <p:font typeface="La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Lato-bold.fntdata"/><Relationship Id="rId14" Type="http://schemas.openxmlformats.org/officeDocument/2006/relationships/font" Target="fonts/Lato-regular.fntdata"/><Relationship Id="rId17" Type="http://schemas.openxmlformats.org/officeDocument/2006/relationships/font" Target="fonts/Lato-boldItalic.fntdata"/><Relationship Id="rId16" Type="http://schemas.openxmlformats.org/officeDocument/2006/relationships/font" Target="fonts/Lato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5416c90e9a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5416c90e9a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5416c90e9a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5416c90e9a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5416c90e9a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5416c90e9a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5416c90e9a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5416c90e9a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5416c90e9a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5416c90e9a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5416c90e9a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5416c90e9a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5416c90e9a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5416c90e9a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84775" y="770725"/>
            <a:ext cx="4410750" cy="2434874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25"/>
          <p:cNvSpPr txBox="1"/>
          <p:nvPr/>
        </p:nvSpPr>
        <p:spPr>
          <a:xfrm>
            <a:off x="2753625" y="3327450"/>
            <a:ext cx="3818100" cy="9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600">
                <a:latin typeface="Lato"/>
                <a:ea typeface="Lato"/>
                <a:cs typeface="Lato"/>
                <a:sym typeface="Lato"/>
              </a:rPr>
              <a:t>Taller de escolarización inclusiva para familias</a:t>
            </a:r>
            <a:endParaRPr sz="26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6"/>
          <p:cNvSpPr txBox="1"/>
          <p:nvPr>
            <p:ph idx="1" type="subTitle"/>
          </p:nvPr>
        </p:nvSpPr>
        <p:spPr>
          <a:xfrm>
            <a:off x="1153225" y="506475"/>
            <a:ext cx="6837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s" sz="3000">
                <a:solidFill>
                  <a:schemeClr val="dk1"/>
                </a:solidFill>
              </a:rPr>
              <a:t>Todas las </a:t>
            </a:r>
            <a:r>
              <a:rPr b="1" lang="es" sz="3000">
                <a:solidFill>
                  <a:srgbClr val="FF4C02"/>
                </a:solidFill>
              </a:rPr>
              <a:t>personas </a:t>
            </a:r>
            <a:r>
              <a:rPr lang="es" sz="3000">
                <a:solidFill>
                  <a:schemeClr val="dk1"/>
                </a:solidFill>
              </a:rPr>
              <a:t>somos </a:t>
            </a:r>
            <a:r>
              <a:rPr b="1" lang="es" sz="3000">
                <a:solidFill>
                  <a:srgbClr val="45B282"/>
                </a:solidFill>
              </a:rPr>
              <a:t>distintas</a:t>
            </a:r>
            <a:endParaRPr b="1" sz="3000">
              <a:solidFill>
                <a:srgbClr val="45B282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605"/>
              <a:buNone/>
            </a:pPr>
            <a:r>
              <a:rPr lang="es" sz="3000">
                <a:solidFill>
                  <a:schemeClr val="dk1"/>
                </a:solidFill>
              </a:rPr>
              <a:t>Esto se llama </a:t>
            </a:r>
            <a:r>
              <a:rPr b="1" lang="es" sz="3000">
                <a:solidFill>
                  <a:srgbClr val="009BA5"/>
                </a:solidFill>
              </a:rPr>
              <a:t>DIVERSIDAD</a:t>
            </a:r>
            <a:endParaRPr b="1" sz="3000">
              <a:solidFill>
                <a:srgbClr val="009BA5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t/>
            </a:r>
            <a:endParaRPr sz="214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605"/>
              <a:buNone/>
            </a:pPr>
            <a:r>
              <a:t/>
            </a:r>
            <a:endParaRPr sz="2140">
              <a:solidFill>
                <a:schemeClr val="dk1"/>
              </a:solidFill>
            </a:endParaRPr>
          </a:p>
        </p:txBody>
      </p:sp>
      <p:pic>
        <p:nvPicPr>
          <p:cNvPr id="106" name="Google Shape;10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72725" y="2479400"/>
            <a:ext cx="7198550" cy="230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7"/>
          <p:cNvSpPr txBox="1"/>
          <p:nvPr>
            <p:ph type="ctrTitle"/>
          </p:nvPr>
        </p:nvSpPr>
        <p:spPr>
          <a:xfrm>
            <a:off x="674225" y="812075"/>
            <a:ext cx="6444900" cy="31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dk1"/>
                </a:solidFill>
              </a:rPr>
              <a:t>Hay colegios que son </a:t>
            </a:r>
            <a:r>
              <a:rPr b="1" lang="es" sz="3000">
                <a:solidFill>
                  <a:srgbClr val="F1A800"/>
                </a:solidFill>
              </a:rPr>
              <a:t>poco diversos </a:t>
            </a:r>
            <a:endParaRPr sz="3000">
              <a:solidFill>
                <a:srgbClr val="F1A8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dk1"/>
                </a:solidFill>
              </a:rPr>
              <a:t>En ellos </a:t>
            </a:r>
            <a:r>
              <a:rPr b="1" lang="es" sz="3000">
                <a:solidFill>
                  <a:schemeClr val="dk1"/>
                </a:solidFill>
              </a:rPr>
              <a:t>no hay</a:t>
            </a:r>
            <a:r>
              <a:rPr lang="es" sz="3000">
                <a:solidFill>
                  <a:schemeClr val="dk1"/>
                </a:solidFill>
              </a:rPr>
              <a:t> niños y niñas con </a:t>
            </a:r>
            <a:r>
              <a:rPr b="1" lang="es" sz="3000">
                <a:solidFill>
                  <a:srgbClr val="009BA5"/>
                </a:solidFill>
              </a:rPr>
              <a:t>diferentes capacidades y culturas</a:t>
            </a:r>
            <a:endParaRPr b="1" sz="3000">
              <a:solidFill>
                <a:srgbClr val="009BA5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None/>
            </a:pPr>
            <a:r>
              <a:rPr lang="es" sz="3000">
                <a:solidFill>
                  <a:schemeClr val="dk1"/>
                </a:solidFill>
              </a:rPr>
              <a:t>A veces se les </a:t>
            </a:r>
            <a:r>
              <a:rPr b="1" lang="es" sz="3000">
                <a:solidFill>
                  <a:schemeClr val="dk1"/>
                </a:solidFill>
              </a:rPr>
              <a:t>excluye</a:t>
            </a:r>
            <a:endParaRPr b="1" sz="3000">
              <a:solidFill>
                <a:schemeClr val="dk1"/>
              </a:solidFill>
            </a:endParaRPr>
          </a:p>
        </p:txBody>
      </p:sp>
      <p:pic>
        <p:nvPicPr>
          <p:cNvPr id="112" name="Google Shape;11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1925" y="3346513"/>
            <a:ext cx="3276600" cy="1323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8008" y="1498025"/>
            <a:ext cx="3721651" cy="3364324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8"/>
          <p:cNvSpPr txBox="1"/>
          <p:nvPr>
            <p:ph type="ctrTitle"/>
          </p:nvPr>
        </p:nvSpPr>
        <p:spPr>
          <a:xfrm>
            <a:off x="598975" y="651200"/>
            <a:ext cx="3972900" cy="113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dk1"/>
                </a:solidFill>
              </a:rPr>
              <a:t>Los </a:t>
            </a:r>
            <a:r>
              <a:rPr b="1" lang="es" sz="3000">
                <a:solidFill>
                  <a:srgbClr val="F1A800"/>
                </a:solidFill>
              </a:rPr>
              <a:t>colegios diversos</a:t>
            </a:r>
            <a:r>
              <a:rPr lang="es" sz="3000">
                <a:solidFill>
                  <a:srgbClr val="F1A800"/>
                </a:solidFill>
              </a:rPr>
              <a:t> </a:t>
            </a:r>
            <a:r>
              <a:rPr lang="es" sz="3000">
                <a:solidFill>
                  <a:schemeClr val="dk1"/>
                </a:solidFill>
              </a:rPr>
              <a:t>son </a:t>
            </a:r>
            <a:r>
              <a:rPr b="1" lang="es" sz="3000">
                <a:solidFill>
                  <a:srgbClr val="45B282"/>
                </a:solidFill>
              </a:rPr>
              <a:t>positivos </a:t>
            </a:r>
            <a:r>
              <a:rPr lang="es" sz="3000">
                <a:solidFill>
                  <a:schemeClr val="dk1"/>
                </a:solidFill>
              </a:rPr>
              <a:t>para los niños y las niñas</a:t>
            </a:r>
            <a:endParaRPr sz="3000">
              <a:solidFill>
                <a:schemeClr val="dk1"/>
              </a:solidFill>
            </a:endParaRPr>
          </a:p>
        </p:txBody>
      </p:sp>
      <p:sp>
        <p:nvSpPr>
          <p:cNvPr id="119" name="Google Shape;119;p28"/>
          <p:cNvSpPr txBox="1"/>
          <p:nvPr/>
        </p:nvSpPr>
        <p:spPr>
          <a:xfrm>
            <a:off x="598975" y="2668950"/>
            <a:ext cx="2985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000">
                <a:solidFill>
                  <a:srgbClr val="FF4C02"/>
                </a:solidFill>
                <a:latin typeface="Lato"/>
                <a:ea typeface="Lato"/>
                <a:cs typeface="Lato"/>
                <a:sym typeface="Lato"/>
              </a:rPr>
              <a:t>Aprenden mejor</a:t>
            </a:r>
            <a:endParaRPr b="1" sz="3000">
              <a:solidFill>
                <a:srgbClr val="FF4C0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18325" y="662575"/>
            <a:ext cx="6944200" cy="3899425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29"/>
          <p:cNvSpPr txBox="1"/>
          <p:nvPr/>
        </p:nvSpPr>
        <p:spPr>
          <a:xfrm>
            <a:off x="3054575" y="1071875"/>
            <a:ext cx="47631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¿Cómo podemos hacer que todos los colegios sean diversos?</a:t>
            </a:r>
            <a:endParaRPr b="1" sz="34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26" name="Google Shape;126;p29"/>
          <p:cNvPicPr preferRelativeResize="0"/>
          <p:nvPr/>
        </p:nvPicPr>
        <p:blipFill rotWithShape="1">
          <a:blip r:embed="rId4">
            <a:alphaModFix/>
          </a:blip>
          <a:srcRect b="69795" l="17030" r="67052" t="15575"/>
          <a:stretch/>
        </p:blipFill>
        <p:spPr>
          <a:xfrm>
            <a:off x="934301" y="1403304"/>
            <a:ext cx="507890" cy="5426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9"/>
          <p:cNvPicPr preferRelativeResize="0"/>
          <p:nvPr/>
        </p:nvPicPr>
        <p:blipFill rotWithShape="1">
          <a:blip r:embed="rId4">
            <a:alphaModFix/>
          </a:blip>
          <a:srcRect b="49213" l="33076" r="46269" t="33141"/>
          <a:stretch/>
        </p:blipFill>
        <p:spPr>
          <a:xfrm>
            <a:off x="1658883" y="1818222"/>
            <a:ext cx="659060" cy="6545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9"/>
          <p:cNvPicPr preferRelativeResize="0"/>
          <p:nvPr/>
        </p:nvPicPr>
        <p:blipFill rotWithShape="1">
          <a:blip r:embed="rId4">
            <a:alphaModFix/>
          </a:blip>
          <a:srcRect b="14908" l="68637" r="10708" t="67446"/>
          <a:stretch/>
        </p:blipFill>
        <p:spPr>
          <a:xfrm>
            <a:off x="379821" y="2367432"/>
            <a:ext cx="659060" cy="6545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3200" y="251925"/>
            <a:ext cx="1619951" cy="1106826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30"/>
          <p:cNvSpPr txBox="1"/>
          <p:nvPr>
            <p:ph idx="1" type="body"/>
          </p:nvPr>
        </p:nvSpPr>
        <p:spPr>
          <a:xfrm>
            <a:off x="2170800" y="1673525"/>
            <a:ext cx="48024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2200">
                <a:solidFill>
                  <a:srgbClr val="000000"/>
                </a:solidFill>
              </a:rPr>
              <a:t>Ayudando </a:t>
            </a:r>
            <a:r>
              <a:rPr lang="es" sz="2200">
                <a:solidFill>
                  <a:schemeClr val="dk1"/>
                </a:solidFill>
              </a:rPr>
              <a:t>a</a:t>
            </a:r>
            <a:r>
              <a:rPr b="1" lang="es" sz="2200">
                <a:solidFill>
                  <a:schemeClr val="dk1"/>
                </a:solidFill>
              </a:rPr>
              <a:t> </a:t>
            </a:r>
            <a:r>
              <a:rPr b="1" lang="es" sz="2200">
                <a:solidFill>
                  <a:srgbClr val="FF4C02"/>
                </a:solidFill>
              </a:rPr>
              <a:t>elegir mejor</a:t>
            </a:r>
            <a:r>
              <a:rPr b="1" lang="es" sz="2200">
                <a:solidFill>
                  <a:schemeClr val="dk1"/>
                </a:solidFill>
              </a:rPr>
              <a:t> </a:t>
            </a:r>
            <a:r>
              <a:rPr lang="es" sz="2200">
                <a:solidFill>
                  <a:schemeClr val="dk1"/>
                </a:solidFill>
              </a:rPr>
              <a:t>el colegio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2200">
                <a:solidFill>
                  <a:schemeClr val="dk1"/>
                </a:solidFill>
              </a:rPr>
              <a:t>Enseñando cómo </a:t>
            </a:r>
            <a:r>
              <a:rPr b="1" lang="es" sz="2200">
                <a:solidFill>
                  <a:srgbClr val="45B282"/>
                </a:solidFill>
              </a:rPr>
              <a:t>conseguir plaza</a:t>
            </a:r>
            <a:endParaRPr b="1" sz="2200">
              <a:solidFill>
                <a:srgbClr val="45B282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2200">
                <a:solidFill>
                  <a:schemeClr val="dk1"/>
                </a:solidFill>
              </a:rPr>
              <a:t>Conocer </a:t>
            </a:r>
            <a:r>
              <a:rPr b="1" lang="es" sz="2200">
                <a:solidFill>
                  <a:srgbClr val="009BA5"/>
                </a:solidFill>
              </a:rPr>
              <a:t>cuándo y cómo</a:t>
            </a:r>
            <a:r>
              <a:rPr lang="es" sz="2200">
                <a:solidFill>
                  <a:schemeClr val="dk1"/>
                </a:solidFill>
              </a:rPr>
              <a:t> hacerlo</a:t>
            </a:r>
            <a:endParaRPr sz="2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1"/>
          <p:cNvSpPr txBox="1"/>
          <p:nvPr/>
        </p:nvSpPr>
        <p:spPr>
          <a:xfrm>
            <a:off x="1869288" y="3782525"/>
            <a:ext cx="54054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200">
                <a:solidFill>
                  <a:srgbClr val="F1A800"/>
                </a:solidFill>
                <a:latin typeface="Lato"/>
                <a:ea typeface="Lato"/>
                <a:cs typeface="Lato"/>
                <a:sym typeface="Lato"/>
              </a:rPr>
              <a:t>Y para eso es este taller</a:t>
            </a:r>
            <a:endParaRPr b="1" sz="500">
              <a:solidFill>
                <a:srgbClr val="F1A800"/>
              </a:solidFill>
            </a:endParaRPr>
          </a:p>
        </p:txBody>
      </p:sp>
      <p:pic>
        <p:nvPicPr>
          <p:cNvPr id="140" name="Google Shape;140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3200" y="251925"/>
            <a:ext cx="1619951" cy="1106826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31"/>
          <p:cNvSpPr txBox="1"/>
          <p:nvPr>
            <p:ph idx="1" type="body"/>
          </p:nvPr>
        </p:nvSpPr>
        <p:spPr>
          <a:xfrm>
            <a:off x="2170800" y="1673525"/>
            <a:ext cx="48024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2200">
                <a:solidFill>
                  <a:schemeClr val="dk1"/>
                </a:solidFill>
              </a:rPr>
              <a:t>Ayudando a</a:t>
            </a:r>
            <a:r>
              <a:rPr b="1" lang="es" sz="2200">
                <a:solidFill>
                  <a:schemeClr val="dk1"/>
                </a:solidFill>
              </a:rPr>
              <a:t> </a:t>
            </a:r>
            <a:r>
              <a:rPr b="1" lang="es" sz="2200">
                <a:solidFill>
                  <a:srgbClr val="FF4C02"/>
                </a:solidFill>
              </a:rPr>
              <a:t>elegir mejor</a:t>
            </a:r>
            <a:r>
              <a:rPr b="1" lang="es" sz="2200">
                <a:solidFill>
                  <a:schemeClr val="dk1"/>
                </a:solidFill>
              </a:rPr>
              <a:t> </a:t>
            </a:r>
            <a:r>
              <a:rPr lang="es" sz="2200">
                <a:solidFill>
                  <a:schemeClr val="dk1"/>
                </a:solidFill>
              </a:rPr>
              <a:t>el colegio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2200">
                <a:solidFill>
                  <a:schemeClr val="dk1"/>
                </a:solidFill>
              </a:rPr>
              <a:t>Enseñando cómo </a:t>
            </a:r>
            <a:r>
              <a:rPr b="1" lang="es" sz="2200">
                <a:solidFill>
                  <a:srgbClr val="45B282"/>
                </a:solidFill>
              </a:rPr>
              <a:t>conseguir plaza</a:t>
            </a:r>
            <a:endParaRPr b="1" sz="2200">
              <a:solidFill>
                <a:srgbClr val="45B282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2200">
                <a:solidFill>
                  <a:schemeClr val="dk1"/>
                </a:solidFill>
              </a:rPr>
              <a:t>Conocer </a:t>
            </a:r>
            <a:r>
              <a:rPr b="1" lang="es" sz="2200">
                <a:solidFill>
                  <a:srgbClr val="009BA5"/>
                </a:solidFill>
              </a:rPr>
              <a:t>cuándo y cómo</a:t>
            </a:r>
            <a:r>
              <a:rPr lang="es" sz="2200">
                <a:solidFill>
                  <a:schemeClr val="dk1"/>
                </a:solidFill>
              </a:rPr>
              <a:t> hacerlo</a:t>
            </a:r>
            <a:endParaRPr sz="2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