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Oswald Medium"/>
      <p:regular r:id="rId12"/>
      <p:bold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OswaldMedium-bold.fntdata"/><Relationship Id="rId12" Type="http://schemas.openxmlformats.org/officeDocument/2006/relationships/font" Target="fonts/Oswal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swald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42383e26a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42383e26a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42383e26a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42383e26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2383e26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2383e26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42383e26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42383e26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42383e26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42383e26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1197450" y="311050"/>
            <a:ext cx="674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22222"/>
                </a:solidFill>
                <a:latin typeface="Oswald Medium"/>
                <a:ea typeface="Oswald Medium"/>
                <a:cs typeface="Oswald Medium"/>
                <a:sym typeface="Oswald Medium"/>
              </a:rPr>
              <a:t>LAS ETAPAS EDUCATIVAS EN ESPAÑA</a:t>
            </a:r>
            <a:endParaRPr>
              <a:solidFill>
                <a:srgbClr val="22222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 b="-3497" l="88597" r="-4513" t="85852"/>
          <a:stretch/>
        </p:blipFill>
        <p:spPr>
          <a:xfrm rot="-2700000">
            <a:off x="3044764" y="3581918"/>
            <a:ext cx="440727" cy="56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-3497" l="88597" r="-4513" t="85852"/>
          <a:stretch/>
        </p:blipFill>
        <p:spPr>
          <a:xfrm rot="-2700000">
            <a:off x="4926005" y="3581918"/>
            <a:ext cx="440727" cy="56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2064309" y="3454459"/>
            <a:ext cx="865500" cy="822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9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3600355" y="3160420"/>
            <a:ext cx="1210800" cy="1151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1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5481596" y="2737951"/>
            <a:ext cx="1731600" cy="1646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4C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68207" l="72091" r="11990" t="17164"/>
          <a:stretch/>
        </p:blipFill>
        <p:spPr>
          <a:xfrm>
            <a:off x="7439425" y="3220737"/>
            <a:ext cx="375900" cy="40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 rotWithShape="1">
          <a:blip r:embed="rId3">
            <a:alphaModFix/>
          </a:blip>
          <a:srcRect b="49213" l="33076" r="46269" t="33141"/>
          <a:stretch/>
        </p:blipFill>
        <p:spPr>
          <a:xfrm>
            <a:off x="4572002" y="3004040"/>
            <a:ext cx="404396" cy="40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3">
            <a:alphaModFix/>
          </a:blip>
          <a:srcRect b="15317" l="14661" r="64684" t="67037"/>
          <a:stretch/>
        </p:blipFill>
        <p:spPr>
          <a:xfrm>
            <a:off x="7213197" y="2751249"/>
            <a:ext cx="482827" cy="47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b="49213" l="13333" r="66012" t="33141"/>
          <a:stretch/>
        </p:blipFill>
        <p:spPr>
          <a:xfrm>
            <a:off x="1524575" y="3695544"/>
            <a:ext cx="382325" cy="37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 b="68653" l="54569" r="29512" t="16717"/>
          <a:stretch/>
        </p:blipFill>
        <p:spPr>
          <a:xfrm>
            <a:off x="4243300" y="2751250"/>
            <a:ext cx="375904" cy="4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14908" l="68637" r="10708" t="67446"/>
          <a:stretch/>
        </p:blipFill>
        <p:spPr>
          <a:xfrm>
            <a:off x="1765726" y="3187097"/>
            <a:ext cx="472124" cy="46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594375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09BA5"/>
                </a:solidFill>
              </a:rPr>
              <a:t>Infantil</a:t>
            </a:r>
            <a:endParaRPr b="1" sz="2400">
              <a:solidFill>
                <a:srgbClr val="009BA5"/>
              </a:solidFill>
            </a:endParaRPr>
          </a:p>
        </p:txBody>
      </p:sp>
      <p:sp>
        <p:nvSpPr>
          <p:cNvPr id="116" name="Google Shape;116;p26"/>
          <p:cNvSpPr txBox="1"/>
          <p:nvPr>
            <p:ph type="title"/>
          </p:nvPr>
        </p:nvSpPr>
        <p:spPr>
          <a:xfrm>
            <a:off x="3296297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1A800"/>
                </a:solidFill>
              </a:rPr>
              <a:t>Primaria</a:t>
            </a:r>
            <a:endParaRPr b="1" sz="2400">
              <a:solidFill>
                <a:srgbClr val="F1A800"/>
              </a:solidFill>
            </a:endParaRPr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6313562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4C02"/>
                </a:solidFill>
              </a:rPr>
              <a:t>ESO</a:t>
            </a:r>
            <a:endParaRPr b="1" sz="2400">
              <a:solidFill>
                <a:srgbClr val="FF4C02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00" y="3238235"/>
            <a:ext cx="7758351" cy="5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>
            <p:ph idx="4294967295" type="ctrTitle"/>
          </p:nvPr>
        </p:nvSpPr>
        <p:spPr>
          <a:xfrm>
            <a:off x="1999650" y="435550"/>
            <a:ext cx="51447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22222"/>
                </a:solidFill>
              </a:rPr>
              <a:t>ETAPAS EDUCATIVAS</a:t>
            </a:r>
            <a:endParaRPr b="1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22222"/>
                </a:solidFill>
              </a:rPr>
              <a:t>de 3 a 16 años</a:t>
            </a:r>
            <a:endParaRPr b="1">
              <a:solidFill>
                <a:srgbClr val="222222"/>
              </a:solidFill>
            </a:endParaRPr>
          </a:p>
        </p:txBody>
      </p:sp>
      <p:pic>
        <p:nvPicPr>
          <p:cNvPr id="120" name="Google Shape;120;p26"/>
          <p:cNvPicPr preferRelativeResize="0"/>
          <p:nvPr/>
        </p:nvPicPr>
        <p:blipFill rotWithShape="1">
          <a:blip r:embed="rId4">
            <a:alphaModFix/>
          </a:blip>
          <a:srcRect b="0" l="25048" r="0" t="0"/>
          <a:stretch/>
        </p:blipFill>
        <p:spPr>
          <a:xfrm>
            <a:off x="918225" y="1778485"/>
            <a:ext cx="1355400" cy="1355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5">
            <a:alphaModFix/>
          </a:blip>
          <a:srcRect b="17017" l="33975" r="18538" t="11630"/>
          <a:stretch/>
        </p:blipFill>
        <p:spPr>
          <a:xfrm>
            <a:off x="3620150" y="1829385"/>
            <a:ext cx="1355400" cy="1355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26"/>
          <p:cNvPicPr preferRelativeResize="0"/>
          <p:nvPr/>
        </p:nvPicPr>
        <p:blipFill rotWithShape="1">
          <a:blip r:embed="rId6">
            <a:alphaModFix/>
          </a:blip>
          <a:srcRect b="60131" l="27898" r="14530" t="1411"/>
          <a:stretch/>
        </p:blipFill>
        <p:spPr>
          <a:xfrm>
            <a:off x="6611900" y="1778485"/>
            <a:ext cx="1406400" cy="1406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4246688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 rotWithShape="1">
          <a:blip r:embed="rId4">
            <a:alphaModFix/>
          </a:blip>
          <a:srcRect b="0" l="25048" r="0" t="0"/>
          <a:stretch/>
        </p:blipFill>
        <p:spPr>
          <a:xfrm>
            <a:off x="4037750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9" name="Google Shape;129;p27"/>
          <p:cNvSpPr txBox="1"/>
          <p:nvPr>
            <p:ph type="title"/>
          </p:nvPr>
        </p:nvSpPr>
        <p:spPr>
          <a:xfrm>
            <a:off x="311700" y="276675"/>
            <a:ext cx="3752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009BA5"/>
                </a:solidFill>
              </a:rPr>
              <a:t>Educación Infantil</a:t>
            </a:r>
            <a:endParaRPr b="1" sz="3000">
              <a:solidFill>
                <a:srgbClr val="009BA5"/>
              </a:solidFill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9BA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3 a 6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Infantil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2º ciclo de Educación Infantil</a:t>
            </a:r>
            <a:endParaRPr b="1" sz="2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6 a 12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Lato"/>
                <a:ea typeface="Lato"/>
                <a:cs typeface="Lato"/>
                <a:sym typeface="Lato"/>
              </a:rPr>
              <a:t>Primaria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Educación Primaria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11700" y="1341675"/>
            <a:ext cx="2808000" cy="32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niña ya tiene 3 años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 a un Colegio de</a:t>
            </a:r>
            <a:r>
              <a:rPr lang="es" sz="1600">
                <a:solidFill>
                  <a:srgbClr val="000000"/>
                </a:solidFill>
              </a:rPr>
              <a:t> Educación Infantil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Esto también se llama </a:t>
            </a:r>
            <a:r>
              <a:rPr b="1" lang="es" sz="1600">
                <a:solidFill>
                  <a:srgbClr val="000000"/>
                </a:solidFill>
              </a:rPr>
              <a:t>2º ciclo de Educación Infantil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Infantil tiene </a:t>
            </a:r>
            <a:r>
              <a:rPr b="1" lang="es" sz="1600">
                <a:solidFill>
                  <a:srgbClr val="000000"/>
                </a:solidFill>
              </a:rPr>
              <a:t>3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Ir al </a:t>
            </a:r>
            <a:r>
              <a:rPr lang="es" sz="1600">
                <a:solidFill>
                  <a:srgbClr val="000000"/>
                </a:solidFill>
              </a:rPr>
              <a:t>colegio en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600">
                <a:solidFill>
                  <a:srgbClr val="000000"/>
                </a:solidFill>
              </a:rPr>
              <a:t>Infantil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es obligatorio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6049100" y="3686050"/>
            <a:ext cx="266700" cy="24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B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4218614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type="title"/>
          </p:nvPr>
        </p:nvSpPr>
        <p:spPr>
          <a:xfrm>
            <a:off x="311700" y="276675"/>
            <a:ext cx="369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1A800"/>
                </a:solidFill>
              </a:rPr>
              <a:t>Educación Primaria</a:t>
            </a:r>
            <a:endParaRPr b="1" sz="3000">
              <a:solidFill>
                <a:srgbClr val="F1A800"/>
              </a:solidFill>
            </a:endParaRPr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311700" y="1110675"/>
            <a:ext cx="28080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Estos niños ya tienen 6 años.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Han terminado Infantil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Ahora van a Primaria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Esto también se llama </a:t>
            </a:r>
            <a:r>
              <a:rPr b="1" lang="es" sz="1600">
                <a:solidFill>
                  <a:srgbClr val="000000"/>
                </a:solidFill>
              </a:rPr>
              <a:t>Educación Primaria</a:t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La Primaria tiene </a:t>
            </a:r>
            <a:r>
              <a:rPr b="1" lang="es" sz="1600">
                <a:solidFill>
                  <a:srgbClr val="000000"/>
                </a:solidFill>
              </a:rPr>
              <a:t>6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Ir al colegio en Primaria es obligatorio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1A8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6 a 12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Primaria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5972388" y="3614000"/>
            <a:ext cx="4179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8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12 a 16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Lato"/>
                <a:ea typeface="Lato"/>
                <a:cs typeface="Lato"/>
                <a:sym typeface="Lato"/>
              </a:rPr>
              <a:t>ESO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Educación Secundaria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4">
            <a:alphaModFix/>
          </a:blip>
          <a:srcRect b="17017" l="33975" r="18538" t="11630"/>
          <a:stretch/>
        </p:blipFill>
        <p:spPr>
          <a:xfrm>
            <a:off x="4009676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3713288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2766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4C02"/>
                </a:solidFill>
              </a:rPr>
              <a:t>ESO</a:t>
            </a:r>
            <a:endParaRPr b="1" sz="3000">
              <a:solidFill>
                <a:srgbClr val="45B282"/>
              </a:solidFill>
            </a:endParaRPr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10675"/>
            <a:ext cx="2808000" cy="32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</a:t>
            </a:r>
            <a:r>
              <a:rPr lang="es" sz="1600">
                <a:solidFill>
                  <a:srgbClr val="000000"/>
                </a:solidFill>
              </a:rPr>
              <a:t>a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niñ</a:t>
            </a:r>
            <a:r>
              <a:rPr lang="es" sz="1600">
                <a:solidFill>
                  <a:srgbClr val="000000"/>
                </a:solidFill>
              </a:rPr>
              <a:t>a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ya tiene 12 años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 terminado </a:t>
            </a:r>
            <a:r>
              <a:rPr lang="es" sz="1600">
                <a:solidFill>
                  <a:srgbClr val="000000"/>
                </a:solidFill>
              </a:rPr>
              <a:t>Primaria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va a la</a:t>
            </a:r>
            <a:r>
              <a:rPr b="1" lang="es" sz="1600">
                <a:solidFill>
                  <a:srgbClr val="000000"/>
                </a:solidFill>
              </a:rPr>
              <a:t> ESO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ESO quiere decir </a:t>
            </a:r>
            <a:r>
              <a:rPr b="1" lang="es" sz="1600">
                <a:solidFill>
                  <a:srgbClr val="000000"/>
                </a:solidFill>
              </a:rPr>
              <a:t>Educación Secundaria Obligatoria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Hay </a:t>
            </a:r>
            <a:r>
              <a:rPr b="1" lang="es" sz="1600">
                <a:solidFill>
                  <a:srgbClr val="000000"/>
                </a:solidFill>
              </a:rPr>
              <a:t>4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 obligatorio estudiar hasta los 16 años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12 a 16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ESO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Educación Secundaria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más de 16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Bachillerato o Formación Profesional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5972388" y="3614000"/>
            <a:ext cx="4179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 b="60131" l="27898" r="14530" t="1411"/>
          <a:stretch/>
        </p:blipFill>
        <p:spPr>
          <a:xfrm>
            <a:off x="3504350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