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</p:sldIdLst>
  <p:sldSz cy="5143500" cx="9144000"/>
  <p:notesSz cx="6858000" cy="9144000"/>
  <p:embeddedFontLst>
    <p:embeddedFont>
      <p:font typeface="Oswald Medium"/>
      <p:regular r:id="rId12"/>
      <p:bold r:id="rId13"/>
    </p:embeddedFont>
    <p:embeddedFont>
      <p:font typeface="Lato"/>
      <p:regular r:id="rId14"/>
      <p:bold r:id="rId15"/>
      <p:italic r:id="rId16"/>
      <p:boldItalic r:id="rId17"/>
    </p:embeddedFont>
    <p:embeddedFont>
      <p:font typeface="Oswald"/>
      <p:regular r:id="rId18"/>
      <p:bold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font" Target="fonts/OswaldMedium-bold.fntdata"/><Relationship Id="rId12" Type="http://schemas.openxmlformats.org/officeDocument/2006/relationships/font" Target="fonts/OswaldMedium-regular.fntdata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font" Target="fonts/Lato-bold.fntdata"/><Relationship Id="rId14" Type="http://schemas.openxmlformats.org/officeDocument/2006/relationships/font" Target="fonts/Lato-regular.fntdata"/><Relationship Id="rId17" Type="http://schemas.openxmlformats.org/officeDocument/2006/relationships/font" Target="fonts/Lato-boldItalic.fntdata"/><Relationship Id="rId16" Type="http://schemas.openxmlformats.org/officeDocument/2006/relationships/font" Target="fonts/Lato-italic.fntdata"/><Relationship Id="rId5" Type="http://schemas.openxmlformats.org/officeDocument/2006/relationships/slideMaster" Target="slideMasters/slideMaster2.xml"/><Relationship Id="rId19" Type="http://schemas.openxmlformats.org/officeDocument/2006/relationships/font" Target="fonts/Oswald-bold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Oswald-regular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5413f3b9b5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5413f3b9b5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5413f3b9b5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5413f3b9b5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5413f3b9b5_0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25413f3b9b5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5413f3b9b5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25413f3b9b5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5413f3b9b5_0_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5413f3b9b5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18325" y="662575"/>
            <a:ext cx="6944200" cy="3899425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25"/>
          <p:cNvSpPr txBox="1"/>
          <p:nvPr/>
        </p:nvSpPr>
        <p:spPr>
          <a:xfrm>
            <a:off x="3054575" y="1071875"/>
            <a:ext cx="4763100" cy="19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" sz="3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¿Cuáles son los beneficios de estudiar en escuelas diversas?</a:t>
            </a:r>
            <a:endParaRPr b="1" sz="34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4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1" name="Google Shape;101;p25"/>
          <p:cNvPicPr preferRelativeResize="0"/>
          <p:nvPr/>
        </p:nvPicPr>
        <p:blipFill rotWithShape="1">
          <a:blip r:embed="rId4">
            <a:alphaModFix/>
          </a:blip>
          <a:srcRect b="69795" l="17030" r="67052" t="15575"/>
          <a:stretch/>
        </p:blipFill>
        <p:spPr>
          <a:xfrm>
            <a:off x="934301" y="1403304"/>
            <a:ext cx="507890" cy="54267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25"/>
          <p:cNvPicPr preferRelativeResize="0"/>
          <p:nvPr/>
        </p:nvPicPr>
        <p:blipFill rotWithShape="1">
          <a:blip r:embed="rId4">
            <a:alphaModFix/>
          </a:blip>
          <a:srcRect b="49213" l="33076" r="46269" t="33141"/>
          <a:stretch/>
        </p:blipFill>
        <p:spPr>
          <a:xfrm>
            <a:off x="1658883" y="1818222"/>
            <a:ext cx="659060" cy="6545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5"/>
          <p:cNvPicPr preferRelativeResize="0"/>
          <p:nvPr/>
        </p:nvPicPr>
        <p:blipFill rotWithShape="1">
          <a:blip r:embed="rId4">
            <a:alphaModFix/>
          </a:blip>
          <a:srcRect b="14908" l="68637" r="10708" t="67446"/>
          <a:stretch/>
        </p:blipFill>
        <p:spPr>
          <a:xfrm>
            <a:off x="379821" y="2367432"/>
            <a:ext cx="659060" cy="6545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6"/>
          <p:cNvSpPr txBox="1"/>
          <p:nvPr>
            <p:ph type="ctrTitle"/>
          </p:nvPr>
        </p:nvSpPr>
        <p:spPr>
          <a:xfrm>
            <a:off x="1799991" y="812075"/>
            <a:ext cx="6444900" cy="319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rgbClr val="009BA5"/>
                </a:solidFill>
                <a:latin typeface="Oswald Medium"/>
                <a:ea typeface="Oswald Medium"/>
                <a:cs typeface="Oswald Medium"/>
                <a:sym typeface="Oswald Medium"/>
              </a:rPr>
              <a:t>BENEFICIA SU APRENDIZAJE</a:t>
            </a:r>
            <a:endParaRPr sz="4000">
              <a:solidFill>
                <a:srgbClr val="009BA5"/>
              </a:solidFill>
              <a:latin typeface="Oswald Medium"/>
              <a:ea typeface="Oswald Medium"/>
              <a:cs typeface="Oswald Medium"/>
              <a:sym typeface="Oswald Medium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es" sz="2600">
                <a:solidFill>
                  <a:schemeClr val="dk1"/>
                </a:solidFill>
              </a:rPr>
              <a:t>Las experiencias de aprendizaje con personas diversas son necesarias para un desarrollo adecuado de los niños y las niñas.</a:t>
            </a:r>
            <a:endParaRPr sz="26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None/>
            </a:pPr>
            <a:r>
              <a:rPr lang="es" sz="1600">
                <a:solidFill>
                  <a:srgbClr val="009BA5"/>
                </a:solidFill>
              </a:rPr>
              <a:t>Conclusión extraída de Ainscow y Miles, 2008 </a:t>
            </a:r>
            <a:endParaRPr b="1" sz="1600">
              <a:solidFill>
                <a:srgbClr val="009BA5"/>
              </a:solidFill>
            </a:endParaRPr>
          </a:p>
        </p:txBody>
      </p:sp>
      <p:pic>
        <p:nvPicPr>
          <p:cNvPr id="109" name="Google Shape;109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-3030337" y="2163938"/>
            <a:ext cx="6530474" cy="2095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7"/>
          <p:cNvSpPr txBox="1"/>
          <p:nvPr>
            <p:ph type="ctrTitle"/>
          </p:nvPr>
        </p:nvSpPr>
        <p:spPr>
          <a:xfrm>
            <a:off x="1800000" y="812075"/>
            <a:ext cx="6669000" cy="319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rgbClr val="FF4C02"/>
                </a:solidFill>
                <a:latin typeface="Oswald Medium"/>
                <a:ea typeface="Oswald Medium"/>
                <a:cs typeface="Oswald Medium"/>
                <a:sym typeface="Oswald Medium"/>
              </a:rPr>
              <a:t>DISMINUYE LOS PREJUICIOS</a:t>
            </a:r>
            <a:endParaRPr sz="4000">
              <a:solidFill>
                <a:srgbClr val="FF4C02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2400">
                <a:solidFill>
                  <a:schemeClr val="dk1"/>
                </a:solidFill>
              </a:rPr>
              <a:t>“La diversidad en el aula genera que el alumnado muestre mayor preocupación por la igualdad, sea más generoso y tenga menos actitudes discriminatorias hacia otras personas.” 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600">
                <a:solidFill>
                  <a:srgbClr val="FF4C02"/>
                </a:solidFill>
              </a:rPr>
              <a:t>American Economic Review, 2019</a:t>
            </a:r>
            <a:endParaRPr sz="1600">
              <a:solidFill>
                <a:srgbClr val="FF4C0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None/>
            </a:pPr>
            <a:r>
              <a:t/>
            </a:r>
            <a:endParaRPr sz="3000">
              <a:solidFill>
                <a:schemeClr val="dk1"/>
              </a:solidFill>
            </a:endParaRPr>
          </a:p>
        </p:txBody>
      </p:sp>
      <p:pic>
        <p:nvPicPr>
          <p:cNvPr id="115" name="Google Shape;115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-3030337" y="2163938"/>
            <a:ext cx="6530474" cy="2095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8"/>
          <p:cNvSpPr txBox="1"/>
          <p:nvPr>
            <p:ph type="ctrTitle"/>
          </p:nvPr>
        </p:nvSpPr>
        <p:spPr>
          <a:xfrm>
            <a:off x="1800000" y="381050"/>
            <a:ext cx="7100100" cy="466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rgbClr val="F1A800"/>
                </a:solidFill>
                <a:latin typeface="Oswald Medium"/>
                <a:ea typeface="Oswald Medium"/>
                <a:cs typeface="Oswald Medium"/>
                <a:sym typeface="Oswald Medium"/>
              </a:rPr>
              <a:t>AUMENTA LA CREATIVIDAD Y LA CAPACIDAD DE RESOLUCIÓN DE PROBLEMAS</a:t>
            </a:r>
            <a:endParaRPr sz="3555">
              <a:solidFill>
                <a:srgbClr val="F1A8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2400">
                <a:solidFill>
                  <a:schemeClr val="dk1"/>
                </a:solidFill>
              </a:rPr>
              <a:t>“La diversidad es un valor añadido ya que promueve la tolerancia, la creatividad, la capacidad de razonamiento y la resolución de problemas.”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600">
                <a:solidFill>
                  <a:srgbClr val="F1A800"/>
                </a:solidFill>
              </a:rPr>
              <a:t>The Century Foundation, 2019</a:t>
            </a:r>
            <a:endParaRPr sz="1600">
              <a:solidFill>
                <a:srgbClr val="F1A8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None/>
            </a:pPr>
            <a:r>
              <a:t/>
            </a:r>
            <a:endParaRPr sz="3000">
              <a:solidFill>
                <a:schemeClr val="dk1"/>
              </a:solidFill>
            </a:endParaRPr>
          </a:p>
        </p:txBody>
      </p:sp>
      <p:pic>
        <p:nvPicPr>
          <p:cNvPr id="121" name="Google Shape;121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-3030337" y="2163938"/>
            <a:ext cx="6530474" cy="2095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9"/>
          <p:cNvSpPr txBox="1"/>
          <p:nvPr>
            <p:ph type="ctrTitle"/>
          </p:nvPr>
        </p:nvSpPr>
        <p:spPr>
          <a:xfrm>
            <a:off x="1800000" y="524725"/>
            <a:ext cx="6860700" cy="319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rgbClr val="45B282"/>
                </a:solidFill>
                <a:latin typeface="Oswald Medium"/>
                <a:ea typeface="Oswald Medium"/>
                <a:cs typeface="Oswald Medium"/>
                <a:sym typeface="Oswald Medium"/>
              </a:rPr>
              <a:t>GENERA CAMBIOS POSITIVOS </a:t>
            </a:r>
            <a:endParaRPr sz="4000">
              <a:solidFill>
                <a:srgbClr val="45B282"/>
              </a:solidFill>
              <a:latin typeface="Oswald Medium"/>
              <a:ea typeface="Oswald Medium"/>
              <a:cs typeface="Oswald Medium"/>
              <a:sym typeface="Oswald Medium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rgbClr val="45B282"/>
                </a:solidFill>
                <a:latin typeface="Oswald Medium"/>
                <a:ea typeface="Oswald Medium"/>
                <a:cs typeface="Oswald Medium"/>
                <a:sym typeface="Oswald Medium"/>
              </a:rPr>
              <a:t>EN LAS ESCUELAS</a:t>
            </a:r>
            <a:r>
              <a:rPr lang="es" sz="3555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endParaRPr sz="3555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2400">
                <a:solidFill>
                  <a:schemeClr val="dk1"/>
                </a:solidFill>
              </a:rPr>
              <a:t>En los colegios en los que hay niños y niñas con necesidades educativas especiales todo el alumnado aprende más gracias sobre todo al cambio que genera en el trabajo docente.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600">
                <a:solidFill>
                  <a:srgbClr val="45B282"/>
                </a:solidFill>
              </a:rPr>
              <a:t>Conclusión extraída de Szumski, Smogorzewska &amp; Karwowski, 2017</a:t>
            </a:r>
            <a:endParaRPr sz="1600">
              <a:solidFill>
                <a:srgbClr val="45B282"/>
              </a:solidFill>
            </a:endParaRPr>
          </a:p>
        </p:txBody>
      </p:sp>
      <p:pic>
        <p:nvPicPr>
          <p:cNvPr id="127" name="Google Shape;127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-3030337" y="2163938"/>
            <a:ext cx="6530474" cy="2095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