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6"/>
    <p:sldMasterId id="2147483671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</p:sldIdLst>
  <p:sldSz cy="5143500" cx="9144000"/>
  <p:notesSz cx="6858000" cy="9144000"/>
  <p:embeddedFontLst>
    <p:embeddedFont>
      <p:font typeface="Oswald Medium"/>
      <p:regular r:id="rId39"/>
      <p:bold r:id="rId40"/>
    </p:embeddedFont>
    <p:embeddedFont>
      <p:font typeface="Lato"/>
      <p:regular r:id="rId41"/>
      <p:bold r:id="rId42"/>
      <p:italic r:id="rId43"/>
      <p:boldItalic r:id="rId4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3" name="Paloma de la Cruz Cuevas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42EC395-5FEF-43CA-BB48-F96E5D6C3DAC}">
  <a:tblStyle styleId="{242EC395-5FEF-43CA-BB48-F96E5D6C3DA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swaldMedium-bold.fntdata"/><Relationship Id="rId20" Type="http://schemas.openxmlformats.org/officeDocument/2006/relationships/slide" Target="slides/slide12.xml"/><Relationship Id="rId42" Type="http://schemas.openxmlformats.org/officeDocument/2006/relationships/font" Target="fonts/Lato-bold.fntdata"/><Relationship Id="rId41" Type="http://schemas.openxmlformats.org/officeDocument/2006/relationships/font" Target="fonts/Lato-regular.fntdata"/><Relationship Id="rId22" Type="http://schemas.openxmlformats.org/officeDocument/2006/relationships/slide" Target="slides/slide14.xml"/><Relationship Id="rId44" Type="http://schemas.openxmlformats.org/officeDocument/2006/relationships/font" Target="fonts/Lato-boldItalic.fntdata"/><Relationship Id="rId21" Type="http://schemas.openxmlformats.org/officeDocument/2006/relationships/slide" Target="slides/slide13.xml"/><Relationship Id="rId43" Type="http://schemas.openxmlformats.org/officeDocument/2006/relationships/font" Target="fonts/Lato-italic.fntdata"/><Relationship Id="rId24" Type="http://schemas.openxmlformats.org/officeDocument/2006/relationships/slide" Target="slides/slide16.xml"/><Relationship Id="rId23" Type="http://schemas.openxmlformats.org/officeDocument/2006/relationships/slide" Target="slides/slide1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commentAuthors" Target="commentAuthors.xml"/><Relationship Id="rId6" Type="http://schemas.openxmlformats.org/officeDocument/2006/relationships/slideMaster" Target="slideMasters/slideMaster1.xml"/><Relationship Id="rId29" Type="http://schemas.openxmlformats.org/officeDocument/2006/relationships/slide" Target="slides/slide21.xml"/><Relationship Id="rId7" Type="http://schemas.openxmlformats.org/officeDocument/2006/relationships/slideMaster" Target="slideMasters/slideMaster2.xml"/><Relationship Id="rId8" Type="http://schemas.openxmlformats.org/officeDocument/2006/relationships/notesMaster" Target="notesMasters/notesMaster1.xml"/><Relationship Id="rId31" Type="http://schemas.openxmlformats.org/officeDocument/2006/relationships/slide" Target="slides/slide23.xml"/><Relationship Id="rId30" Type="http://schemas.openxmlformats.org/officeDocument/2006/relationships/slide" Target="slides/slide22.xml"/><Relationship Id="rId11" Type="http://schemas.openxmlformats.org/officeDocument/2006/relationships/slide" Target="slides/slide3.xml"/><Relationship Id="rId33" Type="http://schemas.openxmlformats.org/officeDocument/2006/relationships/slide" Target="slides/slide25.xml"/><Relationship Id="rId10" Type="http://schemas.openxmlformats.org/officeDocument/2006/relationships/slide" Target="slides/slide2.xml"/><Relationship Id="rId32" Type="http://schemas.openxmlformats.org/officeDocument/2006/relationships/slide" Target="slides/slide24.xml"/><Relationship Id="rId13" Type="http://schemas.openxmlformats.org/officeDocument/2006/relationships/slide" Target="slides/slide5.xml"/><Relationship Id="rId35" Type="http://schemas.openxmlformats.org/officeDocument/2006/relationships/slide" Target="slides/slide27.xml"/><Relationship Id="rId12" Type="http://schemas.openxmlformats.org/officeDocument/2006/relationships/slide" Target="slides/slide4.xml"/><Relationship Id="rId34" Type="http://schemas.openxmlformats.org/officeDocument/2006/relationships/slide" Target="slides/slide26.xml"/><Relationship Id="rId15" Type="http://schemas.openxmlformats.org/officeDocument/2006/relationships/slide" Target="slides/slide7.xml"/><Relationship Id="rId37" Type="http://schemas.openxmlformats.org/officeDocument/2006/relationships/slide" Target="slides/slide29.xml"/><Relationship Id="rId14" Type="http://schemas.openxmlformats.org/officeDocument/2006/relationships/slide" Target="slides/slide6.xml"/><Relationship Id="rId36" Type="http://schemas.openxmlformats.org/officeDocument/2006/relationships/slide" Target="slides/slide28.xml"/><Relationship Id="rId17" Type="http://schemas.openxmlformats.org/officeDocument/2006/relationships/slide" Target="slides/slide9.xml"/><Relationship Id="rId39" Type="http://schemas.openxmlformats.org/officeDocument/2006/relationships/font" Target="fonts/OswaldMedium-regular.fntdata"/><Relationship Id="rId16" Type="http://schemas.openxmlformats.org/officeDocument/2006/relationships/slide" Target="slides/slide8.xml"/><Relationship Id="rId38" Type="http://schemas.openxmlformats.org/officeDocument/2006/relationships/slide" Target="slides/slide30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8-01T08:30:46.534">
    <p:pos x="340" y="447"/>
    <p:text>Los textos en color fucsia y entre corchetes deben ser editados antes de presentar el material. Una vez editados, cambiar a color negro.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3-08-01T08:31:51.485">
    <p:pos x="196" y="1013"/>
    <p:text>Se debe comprobar y modificar. En caso de ser correcto, cambiar el texto a color negro y eliminar los corchetes.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3" dt="2023-08-01T08:34:42.850">
    <p:pos x="239" y="792"/>
    <p:text>Verificar fechas en tu Comunidad Autónoma para el año indicado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205a5c46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4205a5c46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54205a5c46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54205a5c46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54205a5c46_0_3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54205a5c46_0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54205a5c46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54205a5c46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54205a5c46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54205a5c46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54205a5c46_0_3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54205a5c46_0_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54205a5c46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54205a5c46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54205a5c46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54205a5c46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54205a5c46_0_3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54205a5c46_0_3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54205a5c46_0_3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54205a5c46_0_3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54205a5c46_0_3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254205a5c46_0_3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4205a5c46_0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54205a5c46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54205a5c46_0_3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254205a5c46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54205a5c46_0_3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54205a5c46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54205a5c46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54205a5c46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54205a5c46_0_3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54205a5c46_0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54205a5c46_0_3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54205a5c46_0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54205a5c46_0_3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54205a5c46_0_3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54205a5c46_0_3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54205a5c46_0_3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54205a5c46_0_4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54205a5c46_0_4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54205a5c46_0_4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54205a5c46_0_4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54205a5c46_0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54205a5c46_0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4205a5c46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54205a5c46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54205a5c46_0_4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54205a5c46_0_4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54205a5c46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54205a5c46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54205a5c46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54205a5c46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54205a5c46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54205a5c46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54205a5c46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54205a5c46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54205a5c46_0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54205a5c46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54205a5c46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54205a5c46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comments" Target="../comments/comment1.xml"/><Relationship Id="rId4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comments" Target="../comments/comment2.xml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9.png"/><Relationship Id="rId4" Type="http://schemas.openxmlformats.org/officeDocument/2006/relationships/image" Target="../media/image17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7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Relationship Id="rId4" Type="http://schemas.openxmlformats.org/officeDocument/2006/relationships/image" Target="../media/image13.png"/><Relationship Id="rId5" Type="http://schemas.openxmlformats.org/officeDocument/2006/relationships/image" Target="../media/image10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Relationship Id="rId3" Type="http://schemas.openxmlformats.org/officeDocument/2006/relationships/comments" Target="../comments/comment3.xml"/><Relationship Id="rId4" Type="http://schemas.openxmlformats.org/officeDocument/2006/relationships/image" Target="../media/image1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1197450" y="502625"/>
            <a:ext cx="6749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222222"/>
                </a:solidFill>
                <a:latin typeface="Oswald Medium"/>
                <a:ea typeface="Oswald Medium"/>
                <a:cs typeface="Oswald Medium"/>
                <a:sym typeface="Oswald Medium"/>
              </a:rPr>
              <a:t>EL PROCESO DE ESCOLARIZACIÓN</a:t>
            </a:r>
            <a:endParaRPr>
              <a:solidFill>
                <a:srgbClr val="22222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00" name="Google Shape;100;p25"/>
          <p:cNvSpPr/>
          <p:nvPr/>
        </p:nvSpPr>
        <p:spPr>
          <a:xfrm>
            <a:off x="2418611" y="3909273"/>
            <a:ext cx="945600" cy="818100"/>
          </a:xfrm>
          <a:prstGeom prst="triangle">
            <a:avLst>
              <a:gd fmla="val 50000" name="adj"/>
            </a:avLst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5"/>
          <p:cNvSpPr/>
          <p:nvPr/>
        </p:nvSpPr>
        <p:spPr>
          <a:xfrm>
            <a:off x="4159391" y="3854058"/>
            <a:ext cx="943800" cy="943800"/>
          </a:xfrm>
          <a:prstGeom prst="ellipse">
            <a:avLst/>
          </a:prstGeom>
          <a:solidFill>
            <a:srgbClr val="E6E6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5"/>
          <p:cNvSpPr/>
          <p:nvPr/>
        </p:nvSpPr>
        <p:spPr>
          <a:xfrm>
            <a:off x="5898294" y="3912456"/>
            <a:ext cx="827100" cy="827100"/>
          </a:xfrm>
          <a:prstGeom prst="rect">
            <a:avLst/>
          </a:prstGeom>
          <a:solidFill>
            <a:srgbClr val="85858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25"/>
          <p:cNvPicPr preferRelativeResize="0"/>
          <p:nvPr/>
        </p:nvPicPr>
        <p:blipFill rotWithShape="1">
          <a:blip r:embed="rId3">
            <a:alphaModFix/>
          </a:blip>
          <a:srcRect b="-2053" l="14661" r="64684" t="84408"/>
          <a:stretch/>
        </p:blipFill>
        <p:spPr>
          <a:xfrm>
            <a:off x="2445921" y="2946649"/>
            <a:ext cx="795160" cy="75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5"/>
          <p:cNvPicPr preferRelativeResize="0"/>
          <p:nvPr/>
        </p:nvPicPr>
        <p:blipFill rotWithShape="1">
          <a:blip r:embed="rId3">
            <a:alphaModFix/>
          </a:blip>
          <a:srcRect b="-2625" l="33076" r="46269" t="84980"/>
          <a:stretch/>
        </p:blipFill>
        <p:spPr>
          <a:xfrm>
            <a:off x="4233699" y="2961886"/>
            <a:ext cx="795160" cy="75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5"/>
          <p:cNvPicPr preferRelativeResize="0"/>
          <p:nvPr/>
        </p:nvPicPr>
        <p:blipFill rotWithShape="1">
          <a:blip r:embed="rId3">
            <a:alphaModFix/>
          </a:blip>
          <a:srcRect b="13302" l="88597" r="-4513" t="69052"/>
          <a:stretch/>
        </p:blipFill>
        <p:spPr>
          <a:xfrm rot="-2700000">
            <a:off x="5169646" y="3956509"/>
            <a:ext cx="507891" cy="654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5"/>
          <p:cNvPicPr preferRelativeResize="0"/>
          <p:nvPr/>
        </p:nvPicPr>
        <p:blipFill rotWithShape="1">
          <a:blip r:embed="rId3">
            <a:alphaModFix/>
          </a:blip>
          <a:srcRect b="14908" l="68637" r="10708" t="67446"/>
          <a:stretch/>
        </p:blipFill>
        <p:spPr>
          <a:xfrm>
            <a:off x="5898288" y="2961875"/>
            <a:ext cx="760136" cy="754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5"/>
          <p:cNvPicPr preferRelativeResize="0"/>
          <p:nvPr/>
        </p:nvPicPr>
        <p:blipFill rotWithShape="1">
          <a:blip r:embed="rId3">
            <a:alphaModFix/>
          </a:blip>
          <a:srcRect b="13302" l="88597" r="-4513" t="69052"/>
          <a:stretch/>
        </p:blipFill>
        <p:spPr>
          <a:xfrm rot="-2700000">
            <a:off x="3445046" y="3956509"/>
            <a:ext cx="507891" cy="6545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4"/>
          <p:cNvSpPr txBox="1"/>
          <p:nvPr>
            <p:ph idx="1" type="body"/>
          </p:nvPr>
        </p:nvSpPr>
        <p:spPr>
          <a:xfrm>
            <a:off x="311700" y="759750"/>
            <a:ext cx="541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La </a:t>
            </a:r>
            <a:r>
              <a:rPr b="1" lang="es" sz="2200">
                <a:solidFill>
                  <a:srgbClr val="F1A800"/>
                </a:solidFill>
              </a:rPr>
              <a:t>BAREMACIÓN </a:t>
            </a:r>
            <a:r>
              <a:rPr lang="es" sz="2200">
                <a:solidFill>
                  <a:schemeClr val="dk1"/>
                </a:solidFill>
              </a:rPr>
              <a:t>es un sistema de </a:t>
            </a:r>
            <a:r>
              <a:rPr b="1" lang="es" sz="2200">
                <a:solidFill>
                  <a:srgbClr val="F1A800"/>
                </a:solidFill>
              </a:rPr>
              <a:t>puntos</a:t>
            </a:r>
            <a:r>
              <a:rPr lang="es" sz="2200">
                <a:solidFill>
                  <a:schemeClr val="dk1"/>
                </a:solidFill>
              </a:rPr>
              <a:t>. Sirve para ver qué niños tienen </a:t>
            </a:r>
            <a:r>
              <a:rPr b="1" lang="es" sz="2200">
                <a:solidFill>
                  <a:srgbClr val="F1A800"/>
                </a:solidFill>
              </a:rPr>
              <a:t>prioridad </a:t>
            </a:r>
            <a:r>
              <a:rPr lang="es" sz="2200">
                <a:solidFill>
                  <a:schemeClr val="dk1"/>
                </a:solidFill>
              </a:rPr>
              <a:t>en un colegio.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</a:rPr>
              <a:t>Si dos niños quieren ir al mismo colegio pero solo hay 1 plaza, el niño que tenga </a:t>
            </a:r>
            <a:r>
              <a:rPr b="1" lang="es" sz="2200">
                <a:solidFill>
                  <a:srgbClr val="FF4C02"/>
                </a:solidFill>
              </a:rPr>
              <a:t>más puntos</a:t>
            </a:r>
            <a:r>
              <a:rPr b="1" lang="es" sz="2200">
                <a:solidFill>
                  <a:schemeClr val="dk1"/>
                </a:solidFill>
              </a:rPr>
              <a:t> </a:t>
            </a:r>
            <a:r>
              <a:rPr lang="es" sz="2200">
                <a:solidFill>
                  <a:schemeClr val="dk1"/>
                </a:solidFill>
              </a:rPr>
              <a:t>se quedará con </a:t>
            </a:r>
            <a:r>
              <a:rPr b="1" lang="es" sz="2200">
                <a:solidFill>
                  <a:srgbClr val="FF4C02"/>
                </a:solidFill>
              </a:rPr>
              <a:t>esa plaza.</a:t>
            </a:r>
            <a:endParaRPr b="1" sz="220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s" sz="2200">
                <a:solidFill>
                  <a:srgbClr val="009BA5"/>
                </a:solidFill>
              </a:rPr>
              <a:t>El otro niño</a:t>
            </a:r>
            <a:r>
              <a:rPr lang="es" sz="2200">
                <a:solidFill>
                  <a:schemeClr val="dk1"/>
                </a:solidFill>
              </a:rPr>
              <a:t> tendrá plaza en </a:t>
            </a:r>
            <a:r>
              <a:rPr b="1" lang="es" sz="2200">
                <a:solidFill>
                  <a:srgbClr val="009BA5"/>
                </a:solidFill>
              </a:rPr>
              <a:t>otro colegio</a:t>
            </a:r>
            <a:r>
              <a:rPr lang="es" sz="2200">
                <a:solidFill>
                  <a:srgbClr val="009BA5"/>
                </a:solidFill>
              </a:rPr>
              <a:t>.</a:t>
            </a:r>
            <a:endParaRPr sz="2200">
              <a:solidFill>
                <a:schemeClr val="dk1"/>
              </a:solidFill>
            </a:endParaRPr>
          </a:p>
        </p:txBody>
      </p:sp>
      <p:pic>
        <p:nvPicPr>
          <p:cNvPr id="167" name="Google Shape;16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1675" y="661250"/>
            <a:ext cx="1870603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5"/>
          <p:cNvSpPr txBox="1"/>
          <p:nvPr>
            <p:ph idx="1" type="body"/>
          </p:nvPr>
        </p:nvSpPr>
        <p:spPr>
          <a:xfrm>
            <a:off x="540300" y="711150"/>
            <a:ext cx="5521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chemeClr val="dk1"/>
                </a:solidFill>
              </a:rPr>
              <a:t>Es importante </a:t>
            </a:r>
            <a:r>
              <a:rPr b="1" lang="es" sz="2400">
                <a:solidFill>
                  <a:srgbClr val="FF4C02"/>
                </a:solidFill>
              </a:rPr>
              <a:t>saber qué cosas nos dan puntos (criterios).</a:t>
            </a:r>
            <a:endParaRPr b="1" sz="240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chemeClr val="dk1"/>
                </a:solidFill>
              </a:rPr>
              <a:t>Cada curso más o menos son los mismos criterios pero pueden cambiar.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chemeClr val="dk1"/>
                </a:solidFill>
              </a:rPr>
              <a:t>Os vamos a enseñar los </a:t>
            </a:r>
            <a:r>
              <a:rPr b="1" lang="es" sz="2400">
                <a:solidFill>
                  <a:srgbClr val="FF4C02"/>
                </a:solidFill>
              </a:rPr>
              <a:t>criterios de BAREMACIÓN</a:t>
            </a:r>
            <a:r>
              <a:rPr b="1" lang="es" sz="2400">
                <a:solidFill>
                  <a:srgbClr val="F1A800"/>
                </a:solidFill>
              </a:rPr>
              <a:t> </a:t>
            </a:r>
            <a:r>
              <a:rPr lang="es" sz="2400">
                <a:solidFill>
                  <a:schemeClr val="dk1"/>
                </a:solidFill>
              </a:rPr>
              <a:t>del </a:t>
            </a:r>
            <a:r>
              <a:rPr b="1" lang="es" sz="2400">
                <a:solidFill>
                  <a:srgbClr val="FF00FF"/>
                </a:solidFill>
              </a:rPr>
              <a:t>[curso …] </a:t>
            </a:r>
            <a:r>
              <a:rPr b="1" lang="es" sz="2400">
                <a:solidFill>
                  <a:schemeClr val="dk1"/>
                </a:solidFill>
              </a:rPr>
              <a:t>en </a:t>
            </a:r>
            <a:r>
              <a:rPr b="1" lang="es" sz="2400">
                <a:solidFill>
                  <a:srgbClr val="FF00FF"/>
                </a:solidFill>
              </a:rPr>
              <a:t>[Comunidad Autónoma]</a:t>
            </a:r>
            <a:endParaRPr b="1" sz="240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173" name="Google Shape;173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14250" y="3069625"/>
            <a:ext cx="2041150" cy="149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2781"/>
              <a:buFont typeface="Arial"/>
              <a:buNone/>
            </a:pPr>
            <a:r>
              <a:rPr b="1" lang="es" sz="3355">
                <a:solidFill>
                  <a:srgbClr val="FF4C02"/>
                </a:solidFill>
              </a:rPr>
              <a:t>Criterios de BAREMACIÓN </a:t>
            </a:r>
            <a:endParaRPr b="1" sz="3355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1509"/>
              <a:buFont typeface="Arial"/>
              <a:buNone/>
            </a:pPr>
            <a:r>
              <a:rPr b="1" lang="es" sz="2650">
                <a:solidFill>
                  <a:schemeClr val="dk1"/>
                </a:solidFill>
              </a:rPr>
              <a:t>[año y Comunidad Autónoma]</a:t>
            </a:r>
            <a:endParaRPr b="1" sz="26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6"/>
          <p:cNvSpPr txBox="1"/>
          <p:nvPr>
            <p:ph idx="1" type="body"/>
          </p:nvPr>
        </p:nvSpPr>
        <p:spPr>
          <a:xfrm>
            <a:off x="311700" y="1609675"/>
            <a:ext cx="8520600" cy="29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Nos darán </a:t>
            </a:r>
            <a:r>
              <a:rPr b="1" lang="es" sz="2000">
                <a:solidFill>
                  <a:srgbClr val="FF4C02"/>
                </a:solidFill>
                <a:highlight>
                  <a:srgbClr val="FFFFFF"/>
                </a:highlight>
              </a:rPr>
              <a:t>puntos siempre</a:t>
            </a:r>
            <a:r>
              <a:rPr lang="es" sz="2000">
                <a:solidFill>
                  <a:srgbClr val="3D85C6"/>
                </a:solidFill>
                <a:highlight>
                  <a:srgbClr val="FFFFFF"/>
                </a:highlight>
              </a:rPr>
              <a:t>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si:</a:t>
            </a:r>
            <a:endParaRPr sz="2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Lato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[Situaciones de discapacidad del niño o alguien de la familia]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Lato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[Familia numerosa]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Font typeface="Arial"/>
              <a:buChar char="●"/>
            </a:pPr>
            <a:r>
              <a:rPr lang="es">
                <a:solidFill>
                  <a:srgbClr val="FF00FF"/>
                </a:solidFill>
                <a:highlight>
                  <a:schemeClr val="lt1"/>
                </a:highlight>
              </a:rPr>
              <a:t>[Escribe el criterio de baremación]</a:t>
            </a:r>
            <a:endParaRPr>
              <a:solidFill>
                <a:srgbClr val="FF00FF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FF"/>
              </a:buClr>
              <a:buSzPts val="1800"/>
              <a:buFont typeface="Arial"/>
              <a:buChar char="●"/>
            </a:pPr>
            <a:r>
              <a:rPr lang="es">
                <a:solidFill>
                  <a:srgbClr val="FF00FF"/>
                </a:solidFill>
                <a:highlight>
                  <a:schemeClr val="lt1"/>
                </a:highlight>
              </a:rPr>
              <a:t>[Escribe el criterio de baremación]</a:t>
            </a:r>
            <a:endParaRPr>
              <a:solidFill>
                <a:srgbClr val="FF00FF"/>
              </a:solidFill>
              <a:highlight>
                <a:schemeClr val="lt1"/>
              </a:highlight>
            </a:endParaRPr>
          </a:p>
        </p:txBody>
      </p:sp>
      <p:pic>
        <p:nvPicPr>
          <p:cNvPr id="180" name="Google Shape;180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43480" y="2068250"/>
            <a:ext cx="424095" cy="424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9950" y="2956361"/>
            <a:ext cx="424095" cy="424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7"/>
          <p:cNvSpPr txBox="1"/>
          <p:nvPr>
            <p:ph idx="1" type="body"/>
          </p:nvPr>
        </p:nvSpPr>
        <p:spPr>
          <a:xfrm>
            <a:off x="311700" y="1685875"/>
            <a:ext cx="8520600" cy="293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Nos darán </a:t>
            </a:r>
            <a:r>
              <a:rPr b="1" lang="es" sz="2000">
                <a:solidFill>
                  <a:srgbClr val="F1A800"/>
                </a:solidFill>
                <a:highlight>
                  <a:srgbClr val="FFFFFF"/>
                </a:highlight>
              </a:rPr>
              <a:t>puntos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en el </a:t>
            </a:r>
            <a:r>
              <a:rPr b="1" lang="es" sz="2000">
                <a:solidFill>
                  <a:srgbClr val="F1A800"/>
                </a:solidFill>
                <a:highlight>
                  <a:srgbClr val="FFFFFF"/>
                </a:highlight>
              </a:rPr>
              <a:t>colegio elegido</a:t>
            </a:r>
            <a:r>
              <a:rPr lang="es" sz="2000">
                <a:solidFill>
                  <a:srgbClr val="3D85C6"/>
                </a:solidFill>
                <a:highlight>
                  <a:srgbClr val="FFFFFF"/>
                </a:highlight>
              </a:rPr>
              <a:t> </a:t>
            </a:r>
            <a:r>
              <a:rPr lang="es" sz="2000">
                <a:solidFill>
                  <a:srgbClr val="222222"/>
                </a:solidFill>
                <a:highlight>
                  <a:srgbClr val="FFFFFF"/>
                </a:highlight>
              </a:rPr>
              <a:t>si:</a:t>
            </a:r>
            <a:endParaRPr sz="2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8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[Hay hermanos matriculados en ese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[Vivimos o trabajamos en el distrito en el que está el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[Trabajamos en ese colegio]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  <a:highlight>
                  <a:srgbClr val="FFFFFF"/>
                </a:highlight>
              </a:rPr>
              <a:t>[Otros criterios]</a:t>
            </a:r>
            <a:endParaRPr>
              <a:solidFill>
                <a:srgbClr val="FF00FF"/>
              </a:solidFill>
              <a:highlight>
                <a:srgbClr val="FFFFFF"/>
              </a:highlight>
            </a:endParaRPr>
          </a:p>
        </p:txBody>
      </p:sp>
      <p:sp>
        <p:nvSpPr>
          <p:cNvPr id="187" name="Google Shape;187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s" sz="3020">
                <a:solidFill>
                  <a:srgbClr val="FF4C02"/>
                </a:solidFill>
              </a:rPr>
              <a:t>Criterios de BAREMACIÓN </a:t>
            </a:r>
            <a:endParaRPr b="1" sz="3020">
              <a:solidFill>
                <a:srgbClr val="FF4C0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s" sz="2400">
                <a:solidFill>
                  <a:schemeClr val="dk1"/>
                </a:solidFill>
              </a:rPr>
              <a:t>[año y Comunidad Autónoma]</a:t>
            </a:r>
            <a:endParaRPr sz="3020"/>
          </a:p>
        </p:txBody>
      </p:sp>
      <p:pic>
        <p:nvPicPr>
          <p:cNvPr id="188" name="Google Shape;18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93480" y="2611275"/>
            <a:ext cx="424095" cy="424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9325" y="3507711"/>
            <a:ext cx="424095" cy="4241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8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Consigue la documentación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95" name="Google Shape;195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5001" y="2571759"/>
            <a:ext cx="1963575" cy="196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3225" y="2029750"/>
            <a:ext cx="819150" cy="80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9"/>
          <p:cNvSpPr txBox="1"/>
          <p:nvPr>
            <p:ph idx="1" type="body"/>
          </p:nvPr>
        </p:nvSpPr>
        <p:spPr>
          <a:xfrm>
            <a:off x="2693725" y="1034475"/>
            <a:ext cx="5143500" cy="28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Los </a:t>
            </a:r>
            <a:r>
              <a:rPr lang="es" sz="2800">
                <a:solidFill>
                  <a:srgbClr val="FF4C02"/>
                </a:solidFill>
              </a:rPr>
              <a:t>criterios de BAREMACIÓN </a:t>
            </a:r>
            <a:r>
              <a:rPr lang="es" sz="2800">
                <a:solidFill>
                  <a:schemeClr val="dk1"/>
                </a:solidFill>
              </a:rPr>
              <a:t>con este dibujo </a:t>
            </a:r>
            <a:r>
              <a:rPr b="1" lang="es" sz="2800">
                <a:solidFill>
                  <a:srgbClr val="009BA5"/>
                </a:solidFill>
              </a:rPr>
              <a:t>necesitan documentación</a:t>
            </a:r>
            <a:endParaRPr b="1" sz="2800">
              <a:solidFill>
                <a:srgbClr val="009BA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800">
                <a:solidFill>
                  <a:schemeClr val="dk1"/>
                </a:solidFill>
              </a:rPr>
              <a:t>Si no tienes los documentos, </a:t>
            </a:r>
            <a:r>
              <a:rPr b="1" lang="es" sz="2800">
                <a:solidFill>
                  <a:srgbClr val="009BA5"/>
                </a:solidFill>
              </a:rPr>
              <a:t>pídelos con tiempo</a:t>
            </a:r>
            <a:endParaRPr b="1" sz="2800">
              <a:solidFill>
                <a:srgbClr val="009BA5"/>
              </a:solidFill>
            </a:endParaRPr>
          </a:p>
        </p:txBody>
      </p:sp>
      <p:pic>
        <p:nvPicPr>
          <p:cNvPr id="202" name="Google Shape;20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025" y="1187690"/>
            <a:ext cx="1521900" cy="152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0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Presenta la solicitud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08" name="Google Shape;208;p40"/>
          <p:cNvPicPr preferRelativeResize="0"/>
          <p:nvPr/>
        </p:nvPicPr>
        <p:blipFill rotWithShape="1">
          <a:blip r:embed="rId3">
            <a:alphaModFix/>
          </a:blip>
          <a:srcRect b="57064" l="0" r="0" t="0"/>
          <a:stretch/>
        </p:blipFill>
        <p:spPr>
          <a:xfrm>
            <a:off x="5480675" y="2571750"/>
            <a:ext cx="2773400" cy="162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1"/>
          <p:cNvSpPr txBox="1"/>
          <p:nvPr>
            <p:ph type="title"/>
          </p:nvPr>
        </p:nvSpPr>
        <p:spPr>
          <a:xfrm>
            <a:off x="2549050" y="751525"/>
            <a:ext cx="404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3600">
                <a:solidFill>
                  <a:srgbClr val="FF4C02"/>
                </a:solidFill>
              </a:rPr>
              <a:t>¿Dónde se solicita?</a:t>
            </a:r>
            <a:endParaRPr sz="3600"/>
          </a:p>
        </p:txBody>
      </p:sp>
      <p:sp>
        <p:nvSpPr>
          <p:cNvPr id="214" name="Google Shape;214;p41"/>
          <p:cNvSpPr txBox="1"/>
          <p:nvPr>
            <p:ph idx="1" type="body"/>
          </p:nvPr>
        </p:nvSpPr>
        <p:spPr>
          <a:xfrm>
            <a:off x="311700" y="1727100"/>
            <a:ext cx="8520600" cy="21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800">
                <a:solidFill>
                  <a:srgbClr val="009BA5"/>
                </a:solidFill>
              </a:rPr>
              <a:t>Colegios </a:t>
            </a:r>
            <a:r>
              <a:rPr lang="es" sz="2800">
                <a:solidFill>
                  <a:schemeClr val="dk1"/>
                </a:solidFill>
              </a:rPr>
              <a:t>públicos o concertados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2800">
                <a:solidFill>
                  <a:srgbClr val="F1A800"/>
                </a:solidFill>
              </a:rPr>
              <a:t>Servicios de Apoyo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u Oficinas</a:t>
            </a:r>
            <a:r>
              <a:rPr b="1" lang="es" sz="2800">
                <a:solidFill>
                  <a:schemeClr val="dk1"/>
                </a:solidFill>
              </a:rPr>
              <a:t> </a:t>
            </a:r>
            <a:r>
              <a:rPr lang="es" sz="2800">
                <a:solidFill>
                  <a:schemeClr val="dk1"/>
                </a:solidFill>
              </a:rPr>
              <a:t>de Escolarización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2800">
                <a:solidFill>
                  <a:srgbClr val="45B282"/>
                </a:solidFill>
              </a:rPr>
              <a:t>Página web</a:t>
            </a:r>
            <a:r>
              <a:rPr b="1" lang="es" sz="2800">
                <a:solidFill>
                  <a:srgbClr val="FF00FF"/>
                </a:solidFill>
              </a:rPr>
              <a:t> </a:t>
            </a:r>
            <a:r>
              <a:rPr lang="es" sz="2800">
                <a:solidFill>
                  <a:srgbClr val="FF00FF"/>
                </a:solidFill>
              </a:rPr>
              <a:t>[...]</a:t>
            </a:r>
            <a:endParaRPr sz="28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42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4170381" y="521051"/>
            <a:ext cx="3360019" cy="3084072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42"/>
          <p:cNvSpPr/>
          <p:nvPr/>
        </p:nvSpPr>
        <p:spPr>
          <a:xfrm>
            <a:off x="2524650" y="1453575"/>
            <a:ext cx="4094700" cy="28701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42"/>
          <p:cNvSpPr txBox="1"/>
          <p:nvPr>
            <p:ph idx="4294967295" type="body"/>
          </p:nvPr>
        </p:nvSpPr>
        <p:spPr>
          <a:xfrm>
            <a:off x="2847567" y="1734654"/>
            <a:ext cx="3448800" cy="24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rgbClr val="FF4C02"/>
                </a:solidFill>
              </a:rPr>
              <a:t>Solo hay que presentar </a:t>
            </a:r>
            <a:endParaRPr b="1" sz="3900">
              <a:solidFill>
                <a:srgbClr val="FF4C0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900">
                <a:solidFill>
                  <a:srgbClr val="FF4C02"/>
                </a:solidFill>
              </a:rPr>
              <a:t>1 solicitud </a:t>
            </a:r>
            <a:endParaRPr b="1" sz="3900">
              <a:solidFill>
                <a:srgbClr val="FF4C0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3"/>
          <p:cNvSpPr txBox="1"/>
          <p:nvPr>
            <p:ph type="title"/>
          </p:nvPr>
        </p:nvSpPr>
        <p:spPr>
          <a:xfrm>
            <a:off x="311700" y="445025"/>
            <a:ext cx="4831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600">
                <a:solidFill>
                  <a:srgbClr val="F1A800"/>
                </a:solidFill>
              </a:rPr>
              <a:t>Solicitud en papel</a:t>
            </a:r>
            <a:endParaRPr b="1" sz="3600">
              <a:solidFill>
                <a:srgbClr val="F1A800"/>
              </a:solidFill>
            </a:endParaRPr>
          </a:p>
        </p:txBody>
      </p:sp>
      <p:sp>
        <p:nvSpPr>
          <p:cNvPr id="227" name="Google Shape;227;p43"/>
          <p:cNvSpPr txBox="1"/>
          <p:nvPr/>
        </p:nvSpPr>
        <p:spPr>
          <a:xfrm>
            <a:off x="311700" y="1499900"/>
            <a:ext cx="39549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[Dónde encontrarla o pedirla. Sueles poder pedirla en cualquier colegio, puede que sea tu primera opción]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[Enlace al PDF por si se quiere mostrar]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8" name="Google Shape;228;p43"/>
          <p:cNvSpPr txBox="1"/>
          <p:nvPr/>
        </p:nvSpPr>
        <p:spPr>
          <a:xfrm>
            <a:off x="6687500" y="1923200"/>
            <a:ext cx="1139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Imagen (captura de pantalla) del documento de solicitud</a:t>
            </a:r>
            <a:endParaRPr i="1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SzPts val="990"/>
              <a:buNone/>
            </a:pPr>
            <a:r>
              <a:rPr b="1" lang="es">
                <a:solidFill>
                  <a:srgbClr val="45B282"/>
                </a:solidFill>
              </a:rPr>
              <a:t>ESCOLARIZAR</a:t>
            </a:r>
            <a:r>
              <a:rPr lang="es">
                <a:solidFill>
                  <a:schemeClr val="dk1"/>
                </a:solidFill>
              </a:rPr>
              <a:t> es conseguir una </a:t>
            </a:r>
            <a:r>
              <a:rPr b="1" lang="es">
                <a:solidFill>
                  <a:srgbClr val="FF4C02"/>
                </a:solidFill>
              </a:rPr>
              <a:t>plaza</a:t>
            </a:r>
            <a:r>
              <a:rPr lang="es">
                <a:solidFill>
                  <a:srgbClr val="FF4C02"/>
                </a:solidFill>
              </a:rPr>
              <a:t> </a:t>
            </a:r>
            <a:r>
              <a:rPr lang="es">
                <a:solidFill>
                  <a:schemeClr val="dk1"/>
                </a:solidFill>
              </a:rPr>
              <a:t>en un </a:t>
            </a:r>
            <a:r>
              <a:rPr b="1" lang="es">
                <a:solidFill>
                  <a:srgbClr val="45B282"/>
                </a:solidFill>
              </a:rPr>
              <a:t>colegio </a:t>
            </a:r>
            <a:r>
              <a:rPr lang="es">
                <a:solidFill>
                  <a:schemeClr val="dk1"/>
                </a:solidFill>
              </a:rPr>
              <a:t>para un niño o niña.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13" name="Google Shape;11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5100" y="3016300"/>
            <a:ext cx="1981150" cy="17677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4"/>
          <p:cNvSpPr txBox="1"/>
          <p:nvPr>
            <p:ph type="title"/>
          </p:nvPr>
        </p:nvSpPr>
        <p:spPr>
          <a:xfrm>
            <a:off x="311700" y="445025"/>
            <a:ext cx="6433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600">
                <a:solidFill>
                  <a:srgbClr val="45B282"/>
                </a:solidFill>
              </a:rPr>
              <a:t>Solicitud por la web</a:t>
            </a:r>
            <a:endParaRPr b="1" sz="3600">
              <a:solidFill>
                <a:srgbClr val="45B282"/>
              </a:solidFill>
            </a:endParaRPr>
          </a:p>
        </p:txBody>
      </p:sp>
      <p:sp>
        <p:nvSpPr>
          <p:cNvPr id="234" name="Google Shape;234;p44"/>
          <p:cNvSpPr txBox="1"/>
          <p:nvPr/>
        </p:nvSpPr>
        <p:spPr>
          <a:xfrm>
            <a:off x="311700" y="1383200"/>
            <a:ext cx="39549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[Dónde encontrarla e indicaciones básicas si necesitas algún sistema de identificación (Cl@ve), una app, si hay tutoriales…]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[Enlace a la web por si se quiere mostrar]</a:t>
            </a:r>
            <a:endParaRPr sz="2400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5" name="Google Shape;235;p44"/>
          <p:cNvSpPr txBox="1"/>
          <p:nvPr/>
        </p:nvSpPr>
        <p:spPr>
          <a:xfrm>
            <a:off x="6687500" y="1923200"/>
            <a:ext cx="1139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FF00FF"/>
                </a:solidFill>
                <a:latin typeface="Lato"/>
                <a:ea typeface="Lato"/>
                <a:cs typeface="Lato"/>
                <a:sym typeface="Lato"/>
              </a:rPr>
              <a:t>Imagen (captura de pantalla) de la web/app de solicitud</a:t>
            </a:r>
            <a:endParaRPr i="1">
              <a:solidFill>
                <a:srgbClr val="FF00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5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Comprueba las listas y reclama (si hace falta)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41" name="Google Shape;241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2400" y="2117125"/>
            <a:ext cx="2432425" cy="266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3447" y="989100"/>
            <a:ext cx="1605275" cy="158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6"/>
          <p:cNvSpPr txBox="1"/>
          <p:nvPr>
            <p:ph type="title"/>
          </p:nvPr>
        </p:nvSpPr>
        <p:spPr>
          <a:xfrm>
            <a:off x="311700" y="694000"/>
            <a:ext cx="5566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600">
                <a:solidFill>
                  <a:srgbClr val="009BA5"/>
                </a:solidFill>
              </a:rPr>
              <a:t>Listas importantes</a:t>
            </a:r>
            <a:endParaRPr b="1" sz="3600">
              <a:solidFill>
                <a:srgbClr val="009BA5"/>
              </a:solidFill>
            </a:endParaRPr>
          </a:p>
        </p:txBody>
      </p:sp>
      <p:sp>
        <p:nvSpPr>
          <p:cNvPr id="248" name="Google Shape;248;p46"/>
          <p:cNvSpPr txBox="1"/>
          <p:nvPr>
            <p:ph idx="1" type="body"/>
          </p:nvPr>
        </p:nvSpPr>
        <p:spPr>
          <a:xfrm>
            <a:off x="484100" y="1554700"/>
            <a:ext cx="8520600" cy="16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500"/>
              <a:buAutoNum type="arabicPeriod"/>
            </a:pPr>
            <a:r>
              <a:rPr lang="es" sz="2500">
                <a:solidFill>
                  <a:srgbClr val="FF00FF"/>
                </a:solidFill>
              </a:rPr>
              <a:t>[Las personas que han solicitado cada colegio]</a:t>
            </a:r>
            <a:endParaRPr sz="2500">
              <a:solidFill>
                <a:srgbClr val="FF00FF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500"/>
              <a:buAutoNum type="arabicPeriod"/>
            </a:pPr>
            <a:r>
              <a:rPr lang="es" sz="2500">
                <a:solidFill>
                  <a:srgbClr val="FF00FF"/>
                </a:solidFill>
              </a:rPr>
              <a:t>[Los puntos de cada persona]</a:t>
            </a:r>
            <a:endParaRPr sz="2500">
              <a:solidFill>
                <a:srgbClr val="FF00FF"/>
              </a:solidFill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500"/>
              <a:buAutoNum type="arabicPeriod"/>
            </a:pPr>
            <a:r>
              <a:rPr lang="es" sz="2500">
                <a:solidFill>
                  <a:srgbClr val="FF00FF"/>
                </a:solidFill>
              </a:rPr>
              <a:t>[La lista final de admitidos]</a:t>
            </a:r>
            <a:endParaRPr sz="25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7"/>
          <p:cNvSpPr txBox="1"/>
          <p:nvPr>
            <p:ph type="title"/>
          </p:nvPr>
        </p:nvSpPr>
        <p:spPr>
          <a:xfrm>
            <a:off x="1170450" y="1019650"/>
            <a:ext cx="5404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220">
                <a:solidFill>
                  <a:srgbClr val="009BA5"/>
                </a:solidFill>
              </a:rPr>
              <a:t>¿Cuándo reclamar?</a:t>
            </a:r>
            <a:endParaRPr b="1" sz="3220">
              <a:solidFill>
                <a:srgbClr val="009BA5"/>
              </a:solidFill>
            </a:endParaRPr>
          </a:p>
        </p:txBody>
      </p:sp>
      <p:sp>
        <p:nvSpPr>
          <p:cNvPr id="254" name="Google Shape;254;p47"/>
          <p:cNvSpPr txBox="1"/>
          <p:nvPr>
            <p:ph idx="1" type="body"/>
          </p:nvPr>
        </p:nvSpPr>
        <p:spPr>
          <a:xfrm>
            <a:off x="443025" y="1727100"/>
            <a:ext cx="6859500" cy="27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">
                <a:solidFill>
                  <a:schemeClr val="dk1"/>
                </a:solidFill>
              </a:rPr>
              <a:t>Si </a:t>
            </a:r>
            <a:r>
              <a:rPr b="1" lang="es" sz="2500">
                <a:solidFill>
                  <a:schemeClr val="dk1"/>
                </a:solidFill>
              </a:rPr>
              <a:t>no apareces</a:t>
            </a:r>
            <a:r>
              <a:rPr lang="es" sz="2500">
                <a:solidFill>
                  <a:schemeClr val="dk1"/>
                </a:solidFill>
              </a:rPr>
              <a:t> en la lista del colegio</a:t>
            </a:r>
            <a:endParaRPr sz="2500">
              <a:solidFill>
                <a:schemeClr val="dk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500">
                <a:solidFill>
                  <a:schemeClr val="dk1"/>
                </a:solidFill>
              </a:rPr>
              <a:t>Si los </a:t>
            </a:r>
            <a:r>
              <a:rPr b="1" lang="es" sz="2500">
                <a:solidFill>
                  <a:schemeClr val="dk1"/>
                </a:solidFill>
              </a:rPr>
              <a:t>puntos están mal</a:t>
            </a:r>
            <a:endParaRPr b="1" sz="2500">
              <a:solidFill>
                <a:schemeClr val="dk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500">
                <a:solidFill>
                  <a:schemeClr val="dk1"/>
                </a:solidFill>
              </a:rPr>
              <a:t>Los </a:t>
            </a:r>
            <a:r>
              <a:rPr b="1" lang="es" sz="2500">
                <a:solidFill>
                  <a:srgbClr val="009BA5"/>
                </a:solidFill>
              </a:rPr>
              <a:t>modelos para reclamar</a:t>
            </a:r>
            <a:r>
              <a:rPr lang="es" sz="2500">
                <a:solidFill>
                  <a:srgbClr val="009BA5"/>
                </a:solidFill>
              </a:rPr>
              <a:t> </a:t>
            </a:r>
            <a:r>
              <a:rPr lang="es" sz="2500">
                <a:solidFill>
                  <a:schemeClr val="dk1"/>
                </a:solidFill>
              </a:rPr>
              <a:t>están en</a:t>
            </a:r>
            <a:r>
              <a:rPr lang="es" sz="2500">
                <a:solidFill>
                  <a:srgbClr val="FF00FF"/>
                </a:solidFill>
              </a:rPr>
              <a:t> [...]</a:t>
            </a:r>
            <a:endParaRPr sz="2500">
              <a:solidFill>
                <a:srgbClr val="FF00FF"/>
              </a:solidFill>
            </a:endParaRPr>
          </a:p>
        </p:txBody>
      </p:sp>
      <p:pic>
        <p:nvPicPr>
          <p:cNvPr id="255" name="Google Shape;255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4649" y="289225"/>
            <a:ext cx="1273175" cy="125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8"/>
          <p:cNvSpPr txBox="1"/>
          <p:nvPr>
            <p:ph type="title"/>
          </p:nvPr>
        </p:nvSpPr>
        <p:spPr>
          <a:xfrm>
            <a:off x="490250" y="450150"/>
            <a:ext cx="4195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Haz la matrícula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61" name="Google Shape;261;p48"/>
          <p:cNvPicPr preferRelativeResize="0"/>
          <p:nvPr/>
        </p:nvPicPr>
        <p:blipFill rotWithShape="1">
          <a:blip r:embed="rId3">
            <a:alphaModFix/>
          </a:blip>
          <a:srcRect b="57255" l="40994" r="17370" t="0"/>
          <a:stretch/>
        </p:blipFill>
        <p:spPr>
          <a:xfrm>
            <a:off x="7319700" y="2736862"/>
            <a:ext cx="1580400" cy="1677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48"/>
          <p:cNvPicPr preferRelativeResize="0"/>
          <p:nvPr/>
        </p:nvPicPr>
        <p:blipFill rotWithShape="1">
          <a:blip r:embed="rId4">
            <a:alphaModFix/>
          </a:blip>
          <a:srcRect b="0" l="0" r="25306" t="0"/>
          <a:stretch/>
        </p:blipFill>
        <p:spPr>
          <a:xfrm>
            <a:off x="4427025" y="2597325"/>
            <a:ext cx="1781575" cy="175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4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60175" y="3366902"/>
            <a:ext cx="1020075" cy="417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9"/>
          <p:cNvSpPr txBox="1"/>
          <p:nvPr>
            <p:ph type="title"/>
          </p:nvPr>
        </p:nvSpPr>
        <p:spPr>
          <a:xfrm>
            <a:off x="490250" y="602550"/>
            <a:ext cx="5517300" cy="126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200">
                <a:solidFill>
                  <a:srgbClr val="45B282"/>
                </a:solidFill>
              </a:rPr>
              <a:t>MATRICULAR </a:t>
            </a:r>
            <a:r>
              <a:rPr lang="es" sz="3200">
                <a:solidFill>
                  <a:schemeClr val="dk1"/>
                </a:solidFill>
              </a:rPr>
              <a:t>es </a:t>
            </a:r>
            <a:r>
              <a:rPr b="1" lang="es" sz="3200">
                <a:solidFill>
                  <a:srgbClr val="45B282"/>
                </a:solidFill>
              </a:rPr>
              <a:t>confirmar</a:t>
            </a:r>
            <a:r>
              <a:rPr b="1" lang="es" sz="3200">
                <a:solidFill>
                  <a:srgbClr val="FF4C02"/>
                </a:solidFill>
              </a:rPr>
              <a:t> </a:t>
            </a:r>
            <a:r>
              <a:rPr lang="es" sz="3200">
                <a:solidFill>
                  <a:schemeClr val="dk1"/>
                </a:solidFill>
              </a:rPr>
              <a:t>que quieres esa </a:t>
            </a:r>
            <a:r>
              <a:rPr b="1" lang="es" sz="3200">
                <a:solidFill>
                  <a:srgbClr val="45B282"/>
                </a:solidFill>
              </a:rPr>
              <a:t>plaza</a:t>
            </a:r>
            <a:endParaRPr b="1" sz="3200">
              <a:solidFill>
                <a:srgbClr val="45B282"/>
              </a:solidFill>
            </a:endParaRPr>
          </a:p>
        </p:txBody>
      </p:sp>
      <p:pic>
        <p:nvPicPr>
          <p:cNvPr id="269" name="Google Shape;269;p49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114688" y="1804526"/>
            <a:ext cx="2467038" cy="2264418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49"/>
          <p:cNvSpPr/>
          <p:nvPr/>
        </p:nvSpPr>
        <p:spPr>
          <a:xfrm>
            <a:off x="3261125" y="2489206"/>
            <a:ext cx="4698000" cy="21600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9"/>
          <p:cNvSpPr txBox="1"/>
          <p:nvPr>
            <p:ph idx="4294967295" type="body"/>
          </p:nvPr>
        </p:nvSpPr>
        <p:spPr>
          <a:xfrm>
            <a:off x="3487224" y="2695589"/>
            <a:ext cx="4235100" cy="181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FF4C02"/>
                </a:solidFill>
              </a:rPr>
              <a:t>Si </a:t>
            </a:r>
            <a:r>
              <a:rPr b="1" lang="es" sz="3000">
                <a:solidFill>
                  <a:srgbClr val="FF4C02"/>
                </a:solidFill>
              </a:rPr>
              <a:t>no</a:t>
            </a:r>
            <a:r>
              <a:rPr b="1" lang="es" sz="3000">
                <a:solidFill>
                  <a:schemeClr val="dk1"/>
                </a:solidFill>
              </a:rPr>
              <a:t> </a:t>
            </a:r>
            <a:r>
              <a:rPr lang="es" sz="3000">
                <a:solidFill>
                  <a:schemeClr val="dk1"/>
                </a:solidFill>
              </a:rPr>
              <a:t>haces la MATRÍCULA en fecha, </a:t>
            </a:r>
            <a:r>
              <a:rPr lang="es" sz="3000">
                <a:solidFill>
                  <a:srgbClr val="FF4C02"/>
                </a:solidFill>
              </a:rPr>
              <a:t>perderás la plaza</a:t>
            </a:r>
            <a:endParaRPr b="1" sz="3000">
              <a:solidFill>
                <a:srgbClr val="FF4C0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50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666600" y="1312251"/>
            <a:ext cx="2192900" cy="2012798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50"/>
          <p:cNvSpPr txBox="1"/>
          <p:nvPr>
            <p:ph type="title"/>
          </p:nvPr>
        </p:nvSpPr>
        <p:spPr>
          <a:xfrm>
            <a:off x="311700" y="445025"/>
            <a:ext cx="384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29117"/>
              <a:buFont typeface="Arial"/>
              <a:buNone/>
            </a:pPr>
            <a:r>
              <a:rPr lang="es" sz="34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REPASO DE PASOS</a:t>
            </a:r>
            <a:endParaRPr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278" name="Google Shape;278;p50"/>
          <p:cNvSpPr txBox="1"/>
          <p:nvPr>
            <p:ph idx="1" type="body"/>
          </p:nvPr>
        </p:nvSpPr>
        <p:spPr>
          <a:xfrm>
            <a:off x="608625" y="1315300"/>
            <a:ext cx="477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Busca y conoce los colegios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Decide cuáles son tus opciones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Conoce el baremo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Consigue la documentación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Presenta la solicitud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Comprueba las listas y reclama (si hace falta)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Haz la matrícula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279" name="Google Shape;279;p50"/>
          <p:cNvSpPr/>
          <p:nvPr/>
        </p:nvSpPr>
        <p:spPr>
          <a:xfrm>
            <a:off x="6208600" y="1920850"/>
            <a:ext cx="2097600" cy="19104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50"/>
          <p:cNvSpPr txBox="1"/>
          <p:nvPr>
            <p:ph idx="2" type="body"/>
          </p:nvPr>
        </p:nvSpPr>
        <p:spPr>
          <a:xfrm>
            <a:off x="6294800" y="2104300"/>
            <a:ext cx="1900800" cy="9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FF4C02"/>
                </a:solidFill>
              </a:rPr>
              <a:t>En cualquier momento:</a:t>
            </a:r>
            <a:endParaRPr b="1" sz="2000">
              <a:solidFill>
                <a:srgbClr val="FF4C0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</a:rPr>
              <a:t>Pide ayuda o información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None/>
            </a:pPr>
            <a:r>
              <a:rPr b="1" lang="es" sz="3400">
                <a:solidFill>
                  <a:srgbClr val="45B282"/>
                </a:solidFill>
              </a:rPr>
              <a:t>Fechas </a:t>
            </a:r>
            <a:r>
              <a:rPr lang="es" sz="3400">
                <a:solidFill>
                  <a:schemeClr val="dk1"/>
                </a:solidFill>
              </a:rPr>
              <a:t>importantes </a:t>
            </a:r>
            <a:r>
              <a:rPr lang="es" sz="3400">
                <a:solidFill>
                  <a:srgbClr val="FF00FF"/>
                </a:solidFill>
              </a:rPr>
              <a:t>[Año]</a:t>
            </a:r>
            <a:endParaRPr sz="3400">
              <a:solidFill>
                <a:srgbClr val="FF00FF"/>
              </a:solidFill>
            </a:endParaRPr>
          </a:p>
        </p:txBody>
      </p:sp>
      <p:graphicFrame>
        <p:nvGraphicFramePr>
          <p:cNvPr id="286" name="Google Shape;286;p51"/>
          <p:cNvGraphicFramePr/>
          <p:nvPr/>
        </p:nvGraphicFramePr>
        <p:xfrm>
          <a:off x="379425" y="125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{242EC395-5FEF-43CA-BB48-F96E5D6C3DAC}</a:tableStyleId>
              </a:tblPr>
              <a:tblGrid>
                <a:gridCol w="2100900"/>
                <a:gridCol w="3836325"/>
              </a:tblGrid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[Marzo y abril]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[Jornadas de puertas abiertas]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[Del 21 de abril al 5 de mayo]</a:t>
                      </a:r>
                      <a:endParaRPr b="1"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[Presentación de solicitudes]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732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[12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[Lista provisional del alumnado que  ha solicitado cada colegio como primera opción]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[13, 16 y 17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[Reclamación a la lista provisional de solicitudes]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732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[24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[Publicación de los listados con la puntuación provisional 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8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[25, 26 y 27 de mayo]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[Reclamación a la lista de puntuación provisional]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87" name="Google Shape;287;p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86325" y="2839000"/>
            <a:ext cx="2305275" cy="1954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" name="Google Shape;292;p52"/>
          <p:cNvGraphicFramePr/>
          <p:nvPr/>
        </p:nvGraphicFramePr>
        <p:xfrm>
          <a:off x="379425" y="125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{242EC395-5FEF-43CA-BB48-F96E5D6C3DAC}</a:tableStyleId>
              </a:tblPr>
              <a:tblGrid>
                <a:gridCol w="1969975"/>
                <a:gridCol w="3924825"/>
              </a:tblGrid>
              <a:tr h="556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[1 de junio]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[Publicación del listado definitivo de puntuación]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66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[7 de junio]</a:t>
                      </a:r>
                      <a:endParaRPr b="1" sz="1200">
                        <a:solidFill>
                          <a:srgbClr val="009BA5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[Publicación de admitidos en cada centro]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84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[Hasta el 22 de junio]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[Adjudicación de plaza al alumnado no admitido en ningún colegio de su lista]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841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[Del 15 al 29 de junio]</a:t>
                      </a:r>
                      <a:endParaRPr b="1"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[Matriculación en Educación Infantil (3-6) y Educación Primaria]</a:t>
                      </a:r>
                      <a:endParaRPr b="1"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576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009BA5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[Del 22 de junio al 8 de julio]</a:t>
                      </a:r>
                      <a:endParaRPr sz="1200">
                        <a:solidFill>
                          <a:srgbClr val="009BA5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s" sz="1200">
                          <a:solidFill>
                            <a:srgbClr val="FF00FF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[Matriculación en Educación Secundaria]</a:t>
                      </a:r>
                      <a:endParaRPr sz="1200">
                        <a:solidFill>
                          <a:srgbClr val="FF00FF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93" name="Google Shape;293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6325" y="2867725"/>
            <a:ext cx="2305275" cy="1954901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None/>
            </a:pPr>
            <a:r>
              <a:rPr b="1" lang="es" sz="3400">
                <a:solidFill>
                  <a:srgbClr val="45B282"/>
                </a:solidFill>
              </a:rPr>
              <a:t>Fechas </a:t>
            </a:r>
            <a:r>
              <a:rPr lang="es" sz="3400">
                <a:solidFill>
                  <a:schemeClr val="dk1"/>
                </a:solidFill>
              </a:rPr>
              <a:t>importantes </a:t>
            </a:r>
            <a:r>
              <a:rPr lang="es" sz="3400">
                <a:solidFill>
                  <a:srgbClr val="FF00FF"/>
                </a:solidFill>
              </a:rPr>
              <a:t>[Año]</a:t>
            </a:r>
            <a:endParaRPr sz="34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Más información o ayuda </a:t>
            </a:r>
            <a:r>
              <a:rPr lang="es" sz="3000">
                <a:solidFill>
                  <a:srgbClr val="FF00FF"/>
                </a:solidFill>
              </a:rPr>
              <a:t>[Año]</a:t>
            </a:r>
            <a:r>
              <a:rPr b="1" lang="es" sz="3000">
                <a:solidFill>
                  <a:srgbClr val="FF00FF"/>
                </a:solidFill>
              </a:rPr>
              <a:t> </a:t>
            </a:r>
            <a:endParaRPr b="1" sz="3000">
              <a:solidFill>
                <a:srgbClr val="FF00FF"/>
              </a:solidFill>
            </a:endParaRPr>
          </a:p>
        </p:txBody>
      </p:sp>
      <p:sp>
        <p:nvSpPr>
          <p:cNvPr id="300" name="Google Shape;300;p53"/>
          <p:cNvSpPr txBox="1"/>
          <p:nvPr>
            <p:ph idx="1" type="body"/>
          </p:nvPr>
        </p:nvSpPr>
        <p:spPr>
          <a:xfrm>
            <a:off x="311700" y="1152475"/>
            <a:ext cx="450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[Alguien de contacto de la entidad u organización]: </a:t>
            </a:r>
            <a:r>
              <a:rPr lang="es" sz="1550">
                <a:solidFill>
                  <a:srgbClr val="FF00FF"/>
                </a:solidFill>
              </a:rPr>
              <a:t>[teléfono, email, horario]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[Servicio de Apoyo a la Escolarización o equivalente de la zona]</a:t>
            </a:r>
            <a:endParaRPr sz="1550">
              <a:solidFill>
                <a:srgbClr val="FF00FF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50">
                <a:solidFill>
                  <a:srgbClr val="FF00FF"/>
                </a:solidFill>
              </a:rPr>
              <a:t>[Dirección, teléfono, email]</a:t>
            </a:r>
            <a:endParaRPr b="1" sz="1550"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1550">
                <a:solidFill>
                  <a:srgbClr val="333333"/>
                </a:solidFill>
              </a:rPr>
              <a:t>Web de escolarización de</a:t>
            </a:r>
            <a:r>
              <a:rPr b="1" lang="es" sz="1550">
                <a:solidFill>
                  <a:srgbClr val="FF00FF"/>
                </a:solidFill>
              </a:rPr>
              <a:t> [Comunidad Autónoma] </a:t>
            </a:r>
            <a:r>
              <a:rPr lang="es" sz="1550">
                <a:solidFill>
                  <a:srgbClr val="FF00FF"/>
                </a:solidFill>
              </a:rPr>
              <a:t>[Web]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1550">
                <a:solidFill>
                  <a:srgbClr val="FF00FF"/>
                </a:solidFill>
              </a:rPr>
              <a:t>[Sección de preguntas frecuentes</a:t>
            </a:r>
            <a:r>
              <a:rPr lang="es" sz="1550">
                <a:solidFill>
                  <a:srgbClr val="FF00FF"/>
                </a:solidFill>
              </a:rPr>
              <a:t> (enlace a este espacio, si existe, en la web de tu CCAA)]</a:t>
            </a:r>
            <a:endParaRPr sz="1550">
              <a:solidFill>
                <a:srgbClr val="FF00FF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  <p:sp>
        <p:nvSpPr>
          <p:cNvPr id="301" name="Google Shape;301;p53"/>
          <p:cNvSpPr/>
          <p:nvPr/>
        </p:nvSpPr>
        <p:spPr>
          <a:xfrm rot="981788">
            <a:off x="4367323" y="1886969"/>
            <a:ext cx="220428" cy="1612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02" name="Google Shape;302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5600" y="3104400"/>
            <a:ext cx="3202525" cy="174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277109">
            <a:off x="6012912" y="2114148"/>
            <a:ext cx="3077185" cy="208535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7"/>
          <p:cNvSpPr txBox="1"/>
          <p:nvPr>
            <p:ph type="title"/>
          </p:nvPr>
        </p:nvSpPr>
        <p:spPr>
          <a:xfrm>
            <a:off x="311700" y="445025"/>
            <a:ext cx="2661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2000"/>
              </a:spcAft>
              <a:buClr>
                <a:schemeClr val="dk1"/>
              </a:buClr>
              <a:buSzPct val="29117"/>
              <a:buFont typeface="Arial"/>
              <a:buNone/>
            </a:pPr>
            <a:r>
              <a:rPr lang="es" sz="34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PASOS</a:t>
            </a:r>
            <a:endParaRPr>
              <a:solidFill>
                <a:srgbClr val="45B282"/>
              </a:solidFill>
              <a:latin typeface="Oswald Medium"/>
              <a:ea typeface="Oswald Medium"/>
              <a:cs typeface="Oswald Medium"/>
              <a:sym typeface="Oswald Medium"/>
            </a:endParaRPr>
          </a:p>
        </p:txBody>
      </p:sp>
      <p:sp>
        <p:nvSpPr>
          <p:cNvPr id="120" name="Google Shape;120;p27"/>
          <p:cNvSpPr txBox="1"/>
          <p:nvPr>
            <p:ph idx="1" type="body"/>
          </p:nvPr>
        </p:nvSpPr>
        <p:spPr>
          <a:xfrm>
            <a:off x="608625" y="1315300"/>
            <a:ext cx="477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Busca y conoce los colegios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Decide cuáles son tus opciones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Conoce el baremo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Consigue la documentación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Presenta la solicitud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Comprueba las listas y reclama (si hace falta)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5B282"/>
              </a:buClr>
              <a:buSzPts val="2400"/>
              <a:buAutoNum type="arabicPeriod"/>
            </a:pPr>
            <a:r>
              <a:rPr lang="es" sz="2400">
                <a:solidFill>
                  <a:schemeClr val="dk1"/>
                </a:solidFill>
              </a:rPr>
              <a:t>Haz la matrícula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4"/>
          <p:cNvSpPr txBox="1"/>
          <p:nvPr>
            <p:ph idx="1" type="body"/>
          </p:nvPr>
        </p:nvSpPr>
        <p:spPr>
          <a:xfrm>
            <a:off x="311700" y="1152475"/>
            <a:ext cx="6778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">
                <a:solidFill>
                  <a:srgbClr val="FF00FF"/>
                </a:solidFill>
              </a:rPr>
              <a:t>[</a:t>
            </a:r>
            <a:r>
              <a:rPr i="1" lang="es">
                <a:solidFill>
                  <a:srgbClr val="FF00FF"/>
                </a:solidFill>
              </a:rPr>
              <a:t>Incluye los enlaces que hayas utilizado durante la presentación y/o consideres útiles: </a:t>
            </a:r>
            <a:endParaRPr i="1"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Web de tu CCAA sobre escolarización:  www... 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Buscador de centros: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PDF solicitud en papel: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Baremación detallada: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Preguntas frecuentes: www…</a:t>
            </a:r>
            <a:endParaRPr>
              <a:solidFill>
                <a:srgbClr val="FF00FF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Char char="●"/>
            </a:pPr>
            <a:r>
              <a:rPr lang="es">
                <a:solidFill>
                  <a:srgbClr val="FF00FF"/>
                </a:solidFill>
              </a:rPr>
              <a:t>…]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308" name="Google Shape;308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Enlaces </a:t>
            </a:r>
            <a:r>
              <a:rPr lang="es" sz="3000">
                <a:solidFill>
                  <a:schemeClr val="dk1"/>
                </a:solidFill>
              </a:rPr>
              <a:t>[</a:t>
            </a:r>
            <a:r>
              <a:rPr lang="es" sz="3000">
                <a:solidFill>
                  <a:srgbClr val="FF00FF"/>
                </a:solidFill>
              </a:rPr>
              <a:t>Año]</a:t>
            </a:r>
            <a:endParaRPr b="1" sz="3000">
              <a:solidFill>
                <a:srgbClr val="FF00FF"/>
              </a:solidFill>
            </a:endParaRPr>
          </a:p>
        </p:txBody>
      </p:sp>
      <p:pic>
        <p:nvPicPr>
          <p:cNvPr id="309" name="Google Shape;309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8925" y="2829400"/>
            <a:ext cx="1727875" cy="183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/>
          <p:nvPr>
            <p:ph type="title"/>
          </p:nvPr>
        </p:nvSpPr>
        <p:spPr>
          <a:xfrm>
            <a:off x="490250" y="450150"/>
            <a:ext cx="4693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1</a:t>
            </a:r>
            <a:endParaRPr b="1" sz="5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Busca y conoce los colegios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26" name="Google Shape;12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5925" y="1545947"/>
            <a:ext cx="2622550" cy="271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/>
          <p:nvPr>
            <p:ph idx="1" type="body"/>
          </p:nvPr>
        </p:nvSpPr>
        <p:spPr>
          <a:xfrm>
            <a:off x="1151300" y="1178700"/>
            <a:ext cx="71391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Accede al </a:t>
            </a:r>
            <a:r>
              <a:rPr b="1" lang="es" sz="3000">
                <a:solidFill>
                  <a:srgbClr val="45B282"/>
                </a:solidFill>
              </a:rPr>
              <a:t>buscador de colegios</a:t>
            </a:r>
            <a:r>
              <a:rPr lang="es" sz="3000">
                <a:solidFill>
                  <a:schemeClr val="dk1"/>
                </a:solidFill>
              </a:rPr>
              <a:t> de tu Comunidad Autónoma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Asiste a las </a:t>
            </a:r>
            <a:r>
              <a:rPr b="1" lang="es" sz="3000">
                <a:solidFill>
                  <a:srgbClr val="009BA5"/>
                </a:solidFill>
              </a:rPr>
              <a:t>jornadas de puertas abiertas </a:t>
            </a:r>
            <a:endParaRPr b="1" sz="3000">
              <a:solidFill>
                <a:srgbClr val="009BA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3000">
                <a:solidFill>
                  <a:srgbClr val="FF4C02"/>
                </a:solidFill>
              </a:rPr>
              <a:t>Contacta</a:t>
            </a:r>
            <a:r>
              <a:rPr lang="es" sz="3000">
                <a:solidFill>
                  <a:schemeClr val="dk1"/>
                </a:solidFill>
              </a:rPr>
              <a:t> con los colegios y pregunta lo que necesites</a:t>
            </a:r>
            <a:endParaRPr sz="3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Decide cuáles son tus opciones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37" name="Google Shape;13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85926" y="1248187"/>
            <a:ext cx="2622550" cy="3009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1"/>
          <p:cNvPicPr preferRelativeResize="0"/>
          <p:nvPr/>
        </p:nvPicPr>
        <p:blipFill rotWithShape="1">
          <a:blip r:embed="rId3">
            <a:alphaModFix/>
          </a:blip>
          <a:srcRect b="0" l="26166" r="0" t="0"/>
          <a:stretch/>
        </p:blipFill>
        <p:spPr>
          <a:xfrm rot="2">
            <a:off x="6666600" y="2132651"/>
            <a:ext cx="2192900" cy="2012798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1"/>
          <p:cNvSpPr/>
          <p:nvPr/>
        </p:nvSpPr>
        <p:spPr>
          <a:xfrm>
            <a:off x="5633900" y="2741250"/>
            <a:ext cx="2672400" cy="19200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FF4C0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1"/>
          <p:cNvSpPr txBox="1"/>
          <p:nvPr>
            <p:ph idx="4294967295" type="body"/>
          </p:nvPr>
        </p:nvSpPr>
        <p:spPr>
          <a:xfrm>
            <a:off x="5844650" y="2924700"/>
            <a:ext cx="2250900" cy="16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FF4C02"/>
                </a:solidFill>
              </a:rPr>
              <a:t>Recuerda:</a:t>
            </a:r>
            <a:endParaRPr b="1" sz="2000">
              <a:solidFill>
                <a:srgbClr val="FF4C02"/>
              </a:solidFill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chemeClr val="dk1"/>
                </a:solidFill>
              </a:rPr>
              <a:t>Decide según tus criterios y necesidades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45" name="Google Shape;145;p31"/>
          <p:cNvSpPr txBox="1"/>
          <p:nvPr>
            <p:ph idx="1" type="body"/>
          </p:nvPr>
        </p:nvSpPr>
        <p:spPr>
          <a:xfrm>
            <a:off x="453200" y="678875"/>
            <a:ext cx="5180700" cy="14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la </a:t>
            </a:r>
            <a:r>
              <a:rPr b="1" lang="es" sz="3000">
                <a:solidFill>
                  <a:srgbClr val="45B282"/>
                </a:solidFill>
              </a:rPr>
              <a:t>solicitud </a:t>
            </a:r>
            <a:r>
              <a:rPr lang="es" sz="3000">
                <a:solidFill>
                  <a:schemeClr val="dk1"/>
                </a:solidFill>
              </a:rPr>
              <a:t>podrás escribir hasta </a:t>
            </a:r>
            <a:r>
              <a:rPr b="1" lang="es" sz="3000">
                <a:solidFill>
                  <a:srgbClr val="45B282"/>
                </a:solidFill>
              </a:rPr>
              <a:t>[número]</a:t>
            </a:r>
            <a:r>
              <a:rPr lang="es" sz="3000">
                <a:solidFill>
                  <a:schemeClr val="dk1"/>
                </a:solidFill>
              </a:rPr>
              <a:t> colegios</a:t>
            </a:r>
            <a:endParaRPr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3000">
                <a:solidFill>
                  <a:schemeClr val="dk1"/>
                </a:solidFill>
              </a:rPr>
              <a:t>En orden de preferencia</a:t>
            </a:r>
            <a:endParaRPr sz="3000">
              <a:solidFill>
                <a:schemeClr val="dk1"/>
              </a:solidFill>
            </a:endParaRPr>
          </a:p>
        </p:txBody>
      </p:sp>
      <p:pic>
        <p:nvPicPr>
          <p:cNvPr id="146" name="Google Shape;146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228" y="3078450"/>
            <a:ext cx="2989725" cy="177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2"/>
          <p:cNvSpPr txBox="1"/>
          <p:nvPr>
            <p:ph type="title"/>
          </p:nvPr>
        </p:nvSpPr>
        <p:spPr>
          <a:xfrm>
            <a:off x="383125" y="467325"/>
            <a:ext cx="78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45B282"/>
                </a:solidFill>
              </a:rPr>
              <a:t>Necesidades Específicas de Apoyo Educativo</a:t>
            </a:r>
            <a:endParaRPr b="1" sz="3000">
              <a:solidFill>
                <a:srgbClr val="45B282"/>
              </a:solidFill>
            </a:endParaRPr>
          </a:p>
        </p:txBody>
      </p:sp>
      <p:sp>
        <p:nvSpPr>
          <p:cNvPr id="152" name="Google Shape;152;p32"/>
          <p:cNvSpPr txBox="1"/>
          <p:nvPr>
            <p:ph idx="1" type="body"/>
          </p:nvPr>
        </p:nvSpPr>
        <p:spPr>
          <a:xfrm>
            <a:off x="933275" y="1252600"/>
            <a:ext cx="4770900" cy="22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Son niños y niñas que tienen más </a:t>
            </a:r>
            <a:r>
              <a:rPr b="1" lang="es" sz="2200">
                <a:solidFill>
                  <a:srgbClr val="45B282"/>
                </a:solidFill>
                <a:highlight>
                  <a:srgbClr val="FFFFFF"/>
                </a:highlight>
              </a:rPr>
              <a:t>dificultades para aprender</a:t>
            </a:r>
            <a:endParaRPr b="1" sz="2200">
              <a:solidFill>
                <a:srgbClr val="45B282"/>
              </a:solidFill>
              <a:highlight>
                <a:srgbClr val="FFFFFF"/>
              </a:highlight>
            </a:endParaRPr>
          </a:p>
          <a:p>
            <a:pPr indent="-368300" lvl="0" marL="809999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Hiperactividad o TDAH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Trastorno de Espectro Autista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Altas Capacidades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Discapacidad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68300" lvl="0" marL="809999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s" sz="2200">
                <a:solidFill>
                  <a:schemeClr val="dk1"/>
                </a:solidFill>
                <a:highlight>
                  <a:srgbClr val="FFFFFF"/>
                </a:highlight>
              </a:rPr>
              <a:t>Desventaja social</a:t>
            </a:r>
            <a:endParaRPr sz="2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153" name="Google Shape;153;p32"/>
          <p:cNvSpPr txBox="1"/>
          <p:nvPr/>
        </p:nvSpPr>
        <p:spPr>
          <a:xfrm>
            <a:off x="383125" y="4384900"/>
            <a:ext cx="5578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2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Estos niños tienen</a:t>
            </a:r>
            <a:r>
              <a:rPr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s" sz="2200">
                <a:solidFill>
                  <a:srgbClr val="45B282"/>
                </a:solidFill>
                <a:latin typeface="Lato"/>
                <a:ea typeface="Lato"/>
                <a:cs typeface="Lato"/>
                <a:sym typeface="Lato"/>
              </a:rPr>
              <a:t>plazas reservadas</a:t>
            </a:r>
            <a:endParaRPr b="1" sz="2200">
              <a:solidFill>
                <a:srgbClr val="45B282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4" name="Google Shape;15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7475" y="3267349"/>
            <a:ext cx="2878776" cy="149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3"/>
          <p:cNvSpPr/>
          <p:nvPr/>
        </p:nvSpPr>
        <p:spPr>
          <a:xfrm>
            <a:off x="5638125" y="1929151"/>
            <a:ext cx="831300" cy="636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3"/>
          <p:cNvSpPr txBox="1"/>
          <p:nvPr>
            <p:ph type="title"/>
          </p:nvPr>
        </p:nvSpPr>
        <p:spPr>
          <a:xfrm>
            <a:off x="490250" y="450150"/>
            <a:ext cx="48159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100">
                <a:solidFill>
                  <a:srgbClr val="45B282"/>
                </a:solidFill>
                <a:latin typeface="Oswald Medium"/>
                <a:ea typeface="Oswald Medium"/>
                <a:cs typeface="Oswald Medium"/>
                <a:sym typeface="Oswald Medium"/>
              </a:rPr>
              <a:t>PASO 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chemeClr val="dk1"/>
                </a:solidFill>
              </a:rPr>
              <a:t>Conoce el BAREMO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161" name="Google Shape;161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5300" y="1306475"/>
            <a:ext cx="3703325" cy="319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