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</p:sldIdLst>
  <p:sldSz cy="5143500" cx="9144000"/>
  <p:notesSz cx="6858000" cy="9144000"/>
  <p:embeddedFontLst>
    <p:embeddedFont>
      <p:font typeface="Oswald Medium"/>
      <p:regular r:id="rId48"/>
      <p:bold r:id="rId49"/>
    </p:embeddedFont>
    <p:embeddedFont>
      <p:font typeface="Lato"/>
      <p:regular r:id="rId50"/>
      <p:bold r:id="rId51"/>
      <p:italic r:id="rId52"/>
      <p:boldItalic r:id="rId5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45EA601-E211-4A7D-A541-90D39E71CDB5}">
  <a:tblStyle styleId="{545EA601-E211-4A7D-A541-90D39E71CDB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44" Type="http://schemas.openxmlformats.org/officeDocument/2006/relationships/slide" Target="slides/slide38.xml"/><Relationship Id="rId43" Type="http://schemas.openxmlformats.org/officeDocument/2006/relationships/slide" Target="slides/slide37.xml"/><Relationship Id="rId46" Type="http://schemas.openxmlformats.org/officeDocument/2006/relationships/slide" Target="slides/slide40.xml"/><Relationship Id="rId45" Type="http://schemas.openxmlformats.org/officeDocument/2006/relationships/slide" Target="slides/slide39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48" Type="http://schemas.openxmlformats.org/officeDocument/2006/relationships/font" Target="fonts/OswaldMedium-regular.fntdata"/><Relationship Id="rId47" Type="http://schemas.openxmlformats.org/officeDocument/2006/relationships/slide" Target="slides/slide41.xml"/><Relationship Id="rId49" Type="http://schemas.openxmlformats.org/officeDocument/2006/relationships/font" Target="fonts/OswaldMedium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33" Type="http://schemas.openxmlformats.org/officeDocument/2006/relationships/slide" Target="slides/slide27.xml"/><Relationship Id="rId32" Type="http://schemas.openxmlformats.org/officeDocument/2006/relationships/slide" Target="slides/slide26.xml"/><Relationship Id="rId35" Type="http://schemas.openxmlformats.org/officeDocument/2006/relationships/slide" Target="slides/slide29.xml"/><Relationship Id="rId34" Type="http://schemas.openxmlformats.org/officeDocument/2006/relationships/slide" Target="slides/slide28.xml"/><Relationship Id="rId37" Type="http://schemas.openxmlformats.org/officeDocument/2006/relationships/slide" Target="slides/slide31.xml"/><Relationship Id="rId36" Type="http://schemas.openxmlformats.org/officeDocument/2006/relationships/slide" Target="slides/slide30.xml"/><Relationship Id="rId39" Type="http://schemas.openxmlformats.org/officeDocument/2006/relationships/slide" Target="slides/slide33.xml"/><Relationship Id="rId38" Type="http://schemas.openxmlformats.org/officeDocument/2006/relationships/slide" Target="slides/slide32.xml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9" Type="http://schemas.openxmlformats.org/officeDocument/2006/relationships/slide" Target="slides/slide23.xml"/><Relationship Id="rId51" Type="http://schemas.openxmlformats.org/officeDocument/2006/relationships/font" Target="fonts/Lato-bold.fntdata"/><Relationship Id="rId50" Type="http://schemas.openxmlformats.org/officeDocument/2006/relationships/font" Target="fonts/Lato-regular.fntdata"/><Relationship Id="rId53" Type="http://schemas.openxmlformats.org/officeDocument/2006/relationships/font" Target="fonts/Lato-boldItalic.fntdata"/><Relationship Id="rId52" Type="http://schemas.openxmlformats.org/officeDocument/2006/relationships/font" Target="fonts/Lato-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9c1dddc909_0_4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9c1dddc909_0_4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e0c3a8f229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e0c3a8f229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e0c3a8f229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e0c3a8f229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e0c3a8f229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e0c3a8f229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e0c3a8f229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e0c3a8f229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e0c3a8f229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e0c3a8f229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e0c3a8f229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e0c3a8f229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e0c3a8f229_0_4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e0c3a8f229_0_4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e0c3a8f229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e0c3a8f229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e0c3a8f229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e0c3a8f229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e0c3a8f229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e0c3a8f229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9c1dddc909_0_3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9c1dddc909_0_3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e0c3a8f229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1e0c3a8f229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e0c3a8f229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1e0c3a8f229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e0c3a8f229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e0c3a8f229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1e0c3a8f229_0_1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1e0c3a8f229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1e0c3a8f229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1e0c3a8f229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1e0c3a8f229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1e0c3a8f229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1e0c3a8f229_0_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1e0c3a8f229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1e0c3a8f229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1e0c3a8f229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1e0c3a8f229_0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1e0c3a8f229_0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2e9b3a9cbb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22e9b3a9cbb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9c1dddc909_0_5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9c1dddc909_0_5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1e0c3a8f229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1e0c3a8f229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1e0c3a8f229_0_1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1e0c3a8f229_0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1e0c3a8f229_0_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1e0c3a8f229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1e0c3a8f229_0_1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1e0c3a8f229_0_1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1e0c3a8f229_0_1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1e0c3a8f229_0_1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22e9b3a9cbb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22e9b3a9cbb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1e0c3a8f229_0_1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1e0c3a8f229_0_1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1e0c3a8f229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1e0c3a8f229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1e0c3a8f229_0_2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1e0c3a8f229_0_2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1e0c3a8f229_0_2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1e0c3a8f229_0_2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9c1dddc909_0_3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9c1dddc909_0_3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1e0c3a8f229_0_2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1e0c3a8f229_0_2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1e0c3a8f229_0_2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1e0c3a8f229_0_2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9c1dddc909_0_5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9c1dddc909_0_5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9c1dddc909_0_5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9c1dddc909_0_5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f893646e28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f893646e2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e0c3a8f22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e0c3a8f22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e0c3a8f229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e0c3a8f229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5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3.png"/><Relationship Id="rId4" Type="http://schemas.openxmlformats.org/officeDocument/2006/relationships/image" Target="../media/image1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7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4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8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8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8.png"/><Relationship Id="rId4" Type="http://schemas.openxmlformats.org/officeDocument/2006/relationships/image" Target="../media/image20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8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1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3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9.png"/><Relationship Id="rId4" Type="http://schemas.openxmlformats.org/officeDocument/2006/relationships/image" Target="../media/image24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24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12.png"/><Relationship Id="rId4" Type="http://schemas.openxmlformats.org/officeDocument/2006/relationships/image" Target="../media/image14.png"/><Relationship Id="rId5" Type="http://schemas.openxmlformats.org/officeDocument/2006/relationships/image" Target="../media/image3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13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13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23.pn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23.pn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26.png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2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84775" y="770725"/>
            <a:ext cx="4410750" cy="2434874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2753625" y="3327450"/>
            <a:ext cx="3818100" cy="9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600">
                <a:latin typeface="Lato"/>
                <a:ea typeface="Lato"/>
                <a:cs typeface="Lato"/>
                <a:sym typeface="Lato"/>
              </a:rPr>
              <a:t>Taller de escolarización inclusiva para familias</a:t>
            </a:r>
            <a:endParaRPr sz="26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000"/>
              </a:spcAft>
              <a:buSzPts val="990"/>
              <a:buNone/>
            </a:pPr>
            <a:r>
              <a:rPr b="1" lang="es">
                <a:solidFill>
                  <a:srgbClr val="45B282"/>
                </a:solidFill>
              </a:rPr>
              <a:t>ESCOLARIZAR</a:t>
            </a:r>
            <a:r>
              <a:rPr lang="es">
                <a:solidFill>
                  <a:schemeClr val="dk1"/>
                </a:solidFill>
              </a:rPr>
              <a:t> es conseguir una </a:t>
            </a:r>
            <a:r>
              <a:rPr b="1" lang="es">
                <a:solidFill>
                  <a:srgbClr val="FF4C02"/>
                </a:solidFill>
              </a:rPr>
              <a:t>plaza</a:t>
            </a:r>
            <a:r>
              <a:rPr lang="es">
                <a:solidFill>
                  <a:srgbClr val="FF4C02"/>
                </a:solidFill>
              </a:rPr>
              <a:t> </a:t>
            </a:r>
            <a:r>
              <a:rPr lang="es">
                <a:solidFill>
                  <a:schemeClr val="dk1"/>
                </a:solidFill>
              </a:rPr>
              <a:t>en un </a:t>
            </a:r>
            <a:r>
              <a:rPr b="1" lang="es">
                <a:solidFill>
                  <a:srgbClr val="45B282"/>
                </a:solidFill>
              </a:rPr>
              <a:t>colegio </a:t>
            </a:r>
            <a:r>
              <a:rPr lang="es">
                <a:solidFill>
                  <a:schemeClr val="dk1"/>
                </a:solidFill>
              </a:rPr>
              <a:t>para un niño o niña.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21" name="Google Shape;12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05100" y="3016300"/>
            <a:ext cx="1981150" cy="17677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3"/>
          <p:cNvSpPr txBox="1"/>
          <p:nvPr>
            <p:ph type="title"/>
          </p:nvPr>
        </p:nvSpPr>
        <p:spPr>
          <a:xfrm>
            <a:off x="490250" y="450150"/>
            <a:ext cx="7596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400">
                <a:solidFill>
                  <a:schemeClr val="dk1"/>
                </a:solidFill>
              </a:rPr>
              <a:t>Tienes que </a:t>
            </a:r>
            <a:r>
              <a:rPr b="1" lang="es" sz="3400">
                <a:solidFill>
                  <a:srgbClr val="45B282"/>
                </a:solidFill>
              </a:rPr>
              <a:t>solicitar plaza</a:t>
            </a:r>
            <a:r>
              <a:rPr lang="es" sz="3400">
                <a:solidFill>
                  <a:schemeClr val="dk1"/>
                </a:solidFill>
              </a:rPr>
              <a:t> si:</a:t>
            </a:r>
            <a:endParaRPr sz="3400">
              <a:solidFill>
                <a:schemeClr val="dk1"/>
              </a:solidFill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Char char="-"/>
            </a:pPr>
            <a:r>
              <a:rPr lang="es" sz="3000">
                <a:solidFill>
                  <a:schemeClr val="dk1"/>
                </a:solidFill>
              </a:rPr>
              <a:t>tu hijo o hija </a:t>
            </a:r>
            <a:r>
              <a:rPr b="1" lang="es" sz="3000">
                <a:solidFill>
                  <a:schemeClr val="dk1"/>
                </a:solidFill>
              </a:rPr>
              <a:t>nunca ha ido</a:t>
            </a:r>
            <a:r>
              <a:rPr lang="es" sz="3000">
                <a:solidFill>
                  <a:schemeClr val="dk1"/>
                </a:solidFill>
              </a:rPr>
              <a:t> al colegio</a:t>
            </a:r>
            <a:endParaRPr sz="3000">
              <a:solidFill>
                <a:schemeClr val="dk1"/>
              </a:solidFill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3000"/>
              <a:buChar char="-"/>
            </a:pPr>
            <a:r>
              <a:rPr lang="es" sz="3000">
                <a:solidFill>
                  <a:schemeClr val="dk1"/>
                </a:solidFill>
              </a:rPr>
              <a:t>tu hijo o hija cambia de </a:t>
            </a:r>
            <a:r>
              <a:rPr b="1" lang="es" sz="3000">
                <a:solidFill>
                  <a:schemeClr val="dk1"/>
                </a:solidFill>
              </a:rPr>
              <a:t>etapa educativa</a:t>
            </a:r>
            <a:endParaRPr b="1" sz="3000">
              <a:solidFill>
                <a:schemeClr val="dk1"/>
              </a:solidFill>
            </a:endParaRPr>
          </a:p>
        </p:txBody>
      </p:sp>
      <p:pic>
        <p:nvPicPr>
          <p:cNvPr id="127" name="Google Shape;12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92425" y="4027350"/>
            <a:ext cx="1372450" cy="561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277109">
            <a:off x="6012912" y="2114148"/>
            <a:ext cx="3077185" cy="2085354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24"/>
          <p:cNvSpPr txBox="1"/>
          <p:nvPr>
            <p:ph type="title"/>
          </p:nvPr>
        </p:nvSpPr>
        <p:spPr>
          <a:xfrm>
            <a:off x="311700" y="445025"/>
            <a:ext cx="2661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2000"/>
              </a:spcAft>
              <a:buClr>
                <a:schemeClr val="dk1"/>
              </a:buClr>
              <a:buSzPct val="29117"/>
              <a:buFont typeface="Arial"/>
              <a:buNone/>
            </a:pPr>
            <a:r>
              <a:rPr lang="es" sz="34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PASOS</a:t>
            </a:r>
            <a:endParaRPr>
              <a:solidFill>
                <a:srgbClr val="45B282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134" name="Google Shape;134;p24"/>
          <p:cNvSpPr txBox="1"/>
          <p:nvPr>
            <p:ph idx="1" type="body"/>
          </p:nvPr>
        </p:nvSpPr>
        <p:spPr>
          <a:xfrm>
            <a:off x="608625" y="1315300"/>
            <a:ext cx="4776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Busca y conoce los colegios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Decide cuáles son tus opciones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Conoce el baremo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Consigue la documentación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Presenta la solicitud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Comprueba las listas y reclama (si hace falta)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Haz la matrícula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 txBox="1"/>
          <p:nvPr>
            <p:ph type="title"/>
          </p:nvPr>
        </p:nvSpPr>
        <p:spPr>
          <a:xfrm>
            <a:off x="490250" y="450150"/>
            <a:ext cx="4693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41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PASO 1</a:t>
            </a:r>
            <a:endParaRPr b="1" sz="5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dk1"/>
                </a:solidFill>
              </a:rPr>
              <a:t>Busca y conoce los colegios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140" name="Google Shape;14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85925" y="1545947"/>
            <a:ext cx="2622550" cy="271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/>
          <p:nvPr>
            <p:ph idx="1" type="body"/>
          </p:nvPr>
        </p:nvSpPr>
        <p:spPr>
          <a:xfrm>
            <a:off x="1151300" y="1178700"/>
            <a:ext cx="71391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dk1"/>
                </a:solidFill>
              </a:rPr>
              <a:t>Accede al </a:t>
            </a:r>
            <a:r>
              <a:rPr b="1" lang="es" sz="3000">
                <a:solidFill>
                  <a:srgbClr val="45B282"/>
                </a:solidFill>
              </a:rPr>
              <a:t>buscador de colegios</a:t>
            </a:r>
            <a:r>
              <a:rPr lang="es" sz="3000">
                <a:solidFill>
                  <a:schemeClr val="dk1"/>
                </a:solidFill>
              </a:rPr>
              <a:t> de tu Comunidad Autónoma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dk1"/>
                </a:solidFill>
              </a:rPr>
              <a:t>Asiste a las </a:t>
            </a:r>
            <a:r>
              <a:rPr b="1" lang="es" sz="3000">
                <a:solidFill>
                  <a:srgbClr val="009BA5"/>
                </a:solidFill>
              </a:rPr>
              <a:t>jornadas de puertas abiertas </a:t>
            </a:r>
            <a:endParaRPr b="1" sz="3000">
              <a:solidFill>
                <a:srgbClr val="009BA5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s" sz="3000">
                <a:solidFill>
                  <a:srgbClr val="FF4C02"/>
                </a:solidFill>
              </a:rPr>
              <a:t>Contacta</a:t>
            </a:r>
            <a:r>
              <a:rPr lang="es" sz="3000">
                <a:solidFill>
                  <a:schemeClr val="dk1"/>
                </a:solidFill>
              </a:rPr>
              <a:t> con los colegios y pregunta lo que necesites</a:t>
            </a:r>
            <a:endParaRPr sz="3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7"/>
          <p:cNvSpPr txBox="1"/>
          <p:nvPr>
            <p:ph type="title"/>
          </p:nvPr>
        </p:nvSpPr>
        <p:spPr>
          <a:xfrm>
            <a:off x="490250" y="450150"/>
            <a:ext cx="48159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41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PASO 2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dk1"/>
                </a:solidFill>
              </a:rPr>
              <a:t>Decide cuáles son tus opciones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151" name="Google Shape;151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85926" y="1248187"/>
            <a:ext cx="2622550" cy="3009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p28"/>
          <p:cNvPicPr preferRelativeResize="0"/>
          <p:nvPr/>
        </p:nvPicPr>
        <p:blipFill rotWithShape="1">
          <a:blip r:embed="rId3">
            <a:alphaModFix/>
          </a:blip>
          <a:srcRect b="0" l="26166" r="0" t="0"/>
          <a:stretch/>
        </p:blipFill>
        <p:spPr>
          <a:xfrm rot="2">
            <a:off x="6666600" y="2132651"/>
            <a:ext cx="2192900" cy="2012798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28"/>
          <p:cNvSpPr/>
          <p:nvPr/>
        </p:nvSpPr>
        <p:spPr>
          <a:xfrm>
            <a:off x="5633900" y="2741250"/>
            <a:ext cx="2672400" cy="1920000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 cap="flat" cmpd="sng" w="28575">
            <a:solidFill>
              <a:srgbClr val="FF4C0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8"/>
          <p:cNvSpPr txBox="1"/>
          <p:nvPr>
            <p:ph idx="4294967295" type="body"/>
          </p:nvPr>
        </p:nvSpPr>
        <p:spPr>
          <a:xfrm>
            <a:off x="5844650" y="2924700"/>
            <a:ext cx="2250900" cy="161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000">
                <a:solidFill>
                  <a:srgbClr val="FF4C02"/>
                </a:solidFill>
              </a:rPr>
              <a:t>Recuerda:</a:t>
            </a:r>
            <a:endParaRPr b="1" sz="2000">
              <a:solidFill>
                <a:srgbClr val="FF4C02"/>
              </a:solidFill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chemeClr val="dk1"/>
                </a:solidFill>
              </a:rPr>
              <a:t>Decide según tus criterios y necesidades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159" name="Google Shape;159;p28"/>
          <p:cNvSpPr txBox="1"/>
          <p:nvPr>
            <p:ph idx="1" type="body"/>
          </p:nvPr>
        </p:nvSpPr>
        <p:spPr>
          <a:xfrm>
            <a:off x="453200" y="678875"/>
            <a:ext cx="5180700" cy="141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dk1"/>
                </a:solidFill>
              </a:rPr>
              <a:t>En la </a:t>
            </a:r>
            <a:r>
              <a:rPr b="1" lang="es" sz="3000">
                <a:solidFill>
                  <a:srgbClr val="45B282"/>
                </a:solidFill>
              </a:rPr>
              <a:t>solicitud </a:t>
            </a:r>
            <a:r>
              <a:rPr lang="es" sz="3000">
                <a:solidFill>
                  <a:schemeClr val="dk1"/>
                </a:solidFill>
              </a:rPr>
              <a:t>podrás escribir hasta</a:t>
            </a:r>
            <a:r>
              <a:rPr lang="es" sz="3000">
                <a:solidFill>
                  <a:srgbClr val="FF00FF"/>
                </a:solidFill>
              </a:rPr>
              <a:t> </a:t>
            </a:r>
            <a:r>
              <a:rPr b="1" lang="es" sz="3000">
                <a:solidFill>
                  <a:srgbClr val="FF00FF"/>
                </a:solidFill>
              </a:rPr>
              <a:t>[número]</a:t>
            </a:r>
            <a:r>
              <a:rPr lang="es" sz="3000">
                <a:solidFill>
                  <a:srgbClr val="FF00FF"/>
                </a:solidFill>
              </a:rPr>
              <a:t> </a:t>
            </a:r>
            <a:r>
              <a:rPr lang="es" sz="3000">
                <a:solidFill>
                  <a:schemeClr val="dk1"/>
                </a:solidFill>
              </a:rPr>
              <a:t>colegios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s" sz="3000">
                <a:solidFill>
                  <a:schemeClr val="dk1"/>
                </a:solidFill>
              </a:rPr>
              <a:t>En orden de preferencia</a:t>
            </a:r>
            <a:endParaRPr sz="3000">
              <a:solidFill>
                <a:schemeClr val="dk1"/>
              </a:solidFill>
            </a:endParaRPr>
          </a:p>
        </p:txBody>
      </p:sp>
      <p:pic>
        <p:nvPicPr>
          <p:cNvPr id="160" name="Google Shape;160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6228" y="3078450"/>
            <a:ext cx="2989725" cy="1778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9"/>
          <p:cNvSpPr txBox="1"/>
          <p:nvPr>
            <p:ph type="title"/>
          </p:nvPr>
        </p:nvSpPr>
        <p:spPr>
          <a:xfrm>
            <a:off x="383125" y="467325"/>
            <a:ext cx="78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000">
                <a:solidFill>
                  <a:srgbClr val="45B282"/>
                </a:solidFill>
              </a:rPr>
              <a:t>Necesidades Específicas de Apoyo Educativo</a:t>
            </a:r>
            <a:endParaRPr b="1" sz="3000">
              <a:solidFill>
                <a:srgbClr val="45B282"/>
              </a:solidFill>
            </a:endParaRPr>
          </a:p>
        </p:txBody>
      </p:sp>
      <p:sp>
        <p:nvSpPr>
          <p:cNvPr id="166" name="Google Shape;166;p29"/>
          <p:cNvSpPr txBox="1"/>
          <p:nvPr>
            <p:ph idx="1" type="body"/>
          </p:nvPr>
        </p:nvSpPr>
        <p:spPr>
          <a:xfrm>
            <a:off x="933275" y="1252600"/>
            <a:ext cx="4770900" cy="222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200">
                <a:solidFill>
                  <a:schemeClr val="dk1"/>
                </a:solidFill>
                <a:highlight>
                  <a:srgbClr val="FFFFFF"/>
                </a:highlight>
              </a:rPr>
              <a:t>Son niños y niñas que tienen más </a:t>
            </a:r>
            <a:r>
              <a:rPr b="1" lang="es" sz="2200">
                <a:solidFill>
                  <a:srgbClr val="45B282"/>
                </a:solidFill>
                <a:highlight>
                  <a:srgbClr val="FFFFFF"/>
                </a:highlight>
              </a:rPr>
              <a:t>dificultades para aprender</a:t>
            </a:r>
            <a:endParaRPr b="1" sz="2200">
              <a:solidFill>
                <a:srgbClr val="45B282"/>
              </a:solidFill>
              <a:highlight>
                <a:srgbClr val="FFFFFF"/>
              </a:highlight>
            </a:endParaRPr>
          </a:p>
          <a:p>
            <a:pPr indent="-368300" lvl="0" marL="809999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s" sz="2200">
                <a:solidFill>
                  <a:schemeClr val="dk1"/>
                </a:solidFill>
                <a:highlight>
                  <a:srgbClr val="FFFFFF"/>
                </a:highlight>
              </a:rPr>
              <a:t>Hiperactividad o TDAH</a:t>
            </a:r>
            <a:endParaRPr sz="2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68300" lvl="0" marL="80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s" sz="2200">
                <a:solidFill>
                  <a:schemeClr val="dk1"/>
                </a:solidFill>
                <a:highlight>
                  <a:srgbClr val="FFFFFF"/>
                </a:highlight>
              </a:rPr>
              <a:t>Trastorno de Espectro Autista</a:t>
            </a:r>
            <a:endParaRPr sz="2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68300" lvl="0" marL="809999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s" sz="2200">
                <a:solidFill>
                  <a:schemeClr val="dk1"/>
                </a:solidFill>
                <a:highlight>
                  <a:srgbClr val="FFFFFF"/>
                </a:highlight>
              </a:rPr>
              <a:t>Altas Capacidades</a:t>
            </a:r>
            <a:endParaRPr sz="2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68300" lvl="0" marL="809999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s" sz="2200">
                <a:solidFill>
                  <a:schemeClr val="dk1"/>
                </a:solidFill>
                <a:highlight>
                  <a:srgbClr val="FFFFFF"/>
                </a:highlight>
              </a:rPr>
              <a:t>Discapacidad</a:t>
            </a:r>
            <a:endParaRPr sz="2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68300" lvl="0" marL="809999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s" sz="2200">
                <a:solidFill>
                  <a:schemeClr val="dk1"/>
                </a:solidFill>
                <a:highlight>
                  <a:srgbClr val="FFFFFF"/>
                </a:highlight>
              </a:rPr>
              <a:t>Desventaja social</a:t>
            </a:r>
            <a:endParaRPr sz="22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167" name="Google Shape;167;p29"/>
          <p:cNvSpPr txBox="1"/>
          <p:nvPr/>
        </p:nvSpPr>
        <p:spPr>
          <a:xfrm>
            <a:off x="383125" y="4384900"/>
            <a:ext cx="5578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" sz="2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Estos niños tienen</a:t>
            </a:r>
            <a:r>
              <a:rPr lang="es" sz="2200">
                <a:solidFill>
                  <a:srgbClr val="45B282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s" sz="2200">
                <a:solidFill>
                  <a:srgbClr val="45B282"/>
                </a:solidFill>
                <a:latin typeface="Lato"/>
                <a:ea typeface="Lato"/>
                <a:cs typeface="Lato"/>
                <a:sym typeface="Lato"/>
              </a:rPr>
              <a:t>pla</a:t>
            </a:r>
            <a:r>
              <a:rPr b="1" lang="es" sz="2200">
                <a:solidFill>
                  <a:srgbClr val="45B282"/>
                </a:solidFill>
                <a:latin typeface="Lato"/>
                <a:ea typeface="Lato"/>
                <a:cs typeface="Lato"/>
                <a:sym typeface="Lato"/>
              </a:rPr>
              <a:t>zas reservadas</a:t>
            </a:r>
            <a:endParaRPr b="1" sz="2200">
              <a:solidFill>
                <a:srgbClr val="45B28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68" name="Google Shape;168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07475" y="3267349"/>
            <a:ext cx="2878776" cy="149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0"/>
          <p:cNvSpPr/>
          <p:nvPr/>
        </p:nvSpPr>
        <p:spPr>
          <a:xfrm>
            <a:off x="5638125" y="1929151"/>
            <a:ext cx="831300" cy="6363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30"/>
          <p:cNvSpPr txBox="1"/>
          <p:nvPr>
            <p:ph type="title"/>
          </p:nvPr>
        </p:nvSpPr>
        <p:spPr>
          <a:xfrm>
            <a:off x="490250" y="450150"/>
            <a:ext cx="48159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41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PASO 3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dk1"/>
                </a:solidFill>
              </a:rPr>
              <a:t>Conoce el BAREMO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175" name="Google Shape;175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75300" y="1306475"/>
            <a:ext cx="3703325" cy="3196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1"/>
          <p:cNvSpPr txBox="1"/>
          <p:nvPr>
            <p:ph idx="1" type="body"/>
          </p:nvPr>
        </p:nvSpPr>
        <p:spPr>
          <a:xfrm>
            <a:off x="311700" y="759750"/>
            <a:ext cx="5418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200">
                <a:solidFill>
                  <a:schemeClr val="dk1"/>
                </a:solidFill>
              </a:rPr>
              <a:t>La </a:t>
            </a:r>
            <a:r>
              <a:rPr b="1" lang="es" sz="2200">
                <a:solidFill>
                  <a:srgbClr val="F1A800"/>
                </a:solidFill>
              </a:rPr>
              <a:t>BAREMACIÓN </a:t>
            </a:r>
            <a:r>
              <a:rPr lang="es" sz="2200">
                <a:solidFill>
                  <a:schemeClr val="dk1"/>
                </a:solidFill>
              </a:rPr>
              <a:t>es un sistema de </a:t>
            </a:r>
            <a:r>
              <a:rPr b="1" lang="es" sz="2200">
                <a:solidFill>
                  <a:srgbClr val="F1A800"/>
                </a:solidFill>
              </a:rPr>
              <a:t>puntos</a:t>
            </a:r>
            <a:r>
              <a:rPr lang="es" sz="2200">
                <a:solidFill>
                  <a:schemeClr val="dk1"/>
                </a:solidFill>
              </a:rPr>
              <a:t>. Sirve para ver qué n</a:t>
            </a:r>
            <a:r>
              <a:rPr lang="es" sz="2200">
                <a:solidFill>
                  <a:schemeClr val="dk1"/>
                </a:solidFill>
              </a:rPr>
              <a:t>iños tienen </a:t>
            </a:r>
            <a:r>
              <a:rPr b="1" lang="es" sz="2200">
                <a:solidFill>
                  <a:srgbClr val="F1A800"/>
                </a:solidFill>
              </a:rPr>
              <a:t>prioridad </a:t>
            </a:r>
            <a:r>
              <a:rPr lang="es" sz="2200">
                <a:solidFill>
                  <a:schemeClr val="dk1"/>
                </a:solidFill>
              </a:rPr>
              <a:t>en un colegio.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s" sz="2200">
                <a:solidFill>
                  <a:schemeClr val="dk1"/>
                </a:solidFill>
              </a:rPr>
              <a:t>Si dos niños quieren ir al mismo colegio pero solo hay 1 plaza, el niño que tenga </a:t>
            </a:r>
            <a:r>
              <a:rPr b="1" lang="es" sz="2200">
                <a:solidFill>
                  <a:srgbClr val="FF4C02"/>
                </a:solidFill>
              </a:rPr>
              <a:t>más puntos</a:t>
            </a:r>
            <a:r>
              <a:rPr b="1" lang="es" sz="2200">
                <a:solidFill>
                  <a:schemeClr val="dk1"/>
                </a:solidFill>
              </a:rPr>
              <a:t> </a:t>
            </a:r>
            <a:r>
              <a:rPr lang="es" sz="2200">
                <a:solidFill>
                  <a:schemeClr val="dk1"/>
                </a:solidFill>
              </a:rPr>
              <a:t>se quedará con </a:t>
            </a:r>
            <a:r>
              <a:rPr b="1" lang="es" sz="2200">
                <a:solidFill>
                  <a:srgbClr val="FF4C02"/>
                </a:solidFill>
              </a:rPr>
              <a:t>esa plaza.</a:t>
            </a:r>
            <a:endParaRPr b="1" sz="2200">
              <a:solidFill>
                <a:srgbClr val="FF4C02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s" sz="2200">
                <a:solidFill>
                  <a:srgbClr val="009BA5"/>
                </a:solidFill>
              </a:rPr>
              <a:t>El otro niño</a:t>
            </a:r>
            <a:r>
              <a:rPr lang="es" sz="2200">
                <a:solidFill>
                  <a:schemeClr val="dk1"/>
                </a:solidFill>
              </a:rPr>
              <a:t> tendrá plaza en </a:t>
            </a:r>
            <a:r>
              <a:rPr b="1" lang="es" sz="2200">
                <a:solidFill>
                  <a:srgbClr val="009BA5"/>
                </a:solidFill>
              </a:rPr>
              <a:t>otro colegio</a:t>
            </a:r>
            <a:r>
              <a:rPr lang="es" sz="2200">
                <a:solidFill>
                  <a:srgbClr val="009BA5"/>
                </a:solidFill>
              </a:rPr>
              <a:t>.</a:t>
            </a:r>
            <a:endParaRPr sz="2200">
              <a:solidFill>
                <a:schemeClr val="dk1"/>
              </a:solidFill>
            </a:endParaRPr>
          </a:p>
        </p:txBody>
      </p:sp>
      <p:pic>
        <p:nvPicPr>
          <p:cNvPr id="181" name="Google Shape;181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81675" y="661250"/>
            <a:ext cx="1870603" cy="3820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subTitle"/>
          </p:nvPr>
        </p:nvSpPr>
        <p:spPr>
          <a:xfrm>
            <a:off x="1153225" y="506475"/>
            <a:ext cx="6837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es" sz="3000">
                <a:solidFill>
                  <a:schemeClr val="dk1"/>
                </a:solidFill>
              </a:rPr>
              <a:t>Todas las </a:t>
            </a:r>
            <a:r>
              <a:rPr b="1" lang="es" sz="3000">
                <a:solidFill>
                  <a:srgbClr val="FF4C02"/>
                </a:solidFill>
              </a:rPr>
              <a:t>personas </a:t>
            </a:r>
            <a:r>
              <a:rPr lang="es" sz="3000">
                <a:solidFill>
                  <a:schemeClr val="dk1"/>
                </a:solidFill>
              </a:rPr>
              <a:t>somos </a:t>
            </a:r>
            <a:r>
              <a:rPr b="1" lang="es" sz="3000">
                <a:solidFill>
                  <a:srgbClr val="45B282"/>
                </a:solidFill>
              </a:rPr>
              <a:t>distintas</a:t>
            </a:r>
            <a:endParaRPr b="1" sz="3000">
              <a:solidFill>
                <a:srgbClr val="45B282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605"/>
              <a:buNone/>
            </a:pPr>
            <a:r>
              <a:rPr lang="es" sz="3000">
                <a:solidFill>
                  <a:schemeClr val="dk1"/>
                </a:solidFill>
              </a:rPr>
              <a:t>Esto se llama </a:t>
            </a:r>
            <a:r>
              <a:rPr b="1" lang="es" sz="3000">
                <a:solidFill>
                  <a:srgbClr val="009BA5"/>
                </a:solidFill>
              </a:rPr>
              <a:t>DIVERSIDAD</a:t>
            </a:r>
            <a:endParaRPr b="1" sz="3000">
              <a:solidFill>
                <a:srgbClr val="009BA5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t/>
            </a:r>
            <a:endParaRPr sz="214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605"/>
              <a:buNone/>
            </a:pPr>
            <a:r>
              <a:t/>
            </a:r>
            <a:endParaRPr sz="2140">
              <a:solidFill>
                <a:schemeClr val="dk1"/>
              </a:solidFill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72725" y="2479400"/>
            <a:ext cx="7198550" cy="2309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2"/>
          <p:cNvSpPr txBox="1"/>
          <p:nvPr>
            <p:ph idx="1" type="body"/>
          </p:nvPr>
        </p:nvSpPr>
        <p:spPr>
          <a:xfrm>
            <a:off x="540300" y="711150"/>
            <a:ext cx="5521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solidFill>
                  <a:schemeClr val="dk1"/>
                </a:solidFill>
              </a:rPr>
              <a:t>Es importante </a:t>
            </a:r>
            <a:r>
              <a:rPr b="1" lang="es" sz="2400">
                <a:solidFill>
                  <a:srgbClr val="FF4C02"/>
                </a:solidFill>
              </a:rPr>
              <a:t>saber qué cosas nos dan puntos (criterios).</a:t>
            </a:r>
            <a:endParaRPr b="1" sz="2400">
              <a:solidFill>
                <a:srgbClr val="FF4C0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solidFill>
                  <a:schemeClr val="dk1"/>
                </a:solidFill>
              </a:rPr>
              <a:t>Cada curso más o menos son los mismos criterios pero pueden cambiar.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solidFill>
                  <a:schemeClr val="dk1"/>
                </a:solidFill>
              </a:rPr>
              <a:t>Os vamos a enseñar los </a:t>
            </a:r>
            <a:r>
              <a:rPr b="1" lang="es" sz="2400">
                <a:solidFill>
                  <a:srgbClr val="FF4C02"/>
                </a:solidFill>
              </a:rPr>
              <a:t>criterios de BAREMACIÓN</a:t>
            </a:r>
            <a:r>
              <a:rPr b="1" lang="es" sz="2400">
                <a:solidFill>
                  <a:srgbClr val="F1A800"/>
                </a:solidFill>
              </a:rPr>
              <a:t> </a:t>
            </a:r>
            <a:r>
              <a:rPr lang="es" sz="2400">
                <a:solidFill>
                  <a:schemeClr val="dk1"/>
                </a:solidFill>
              </a:rPr>
              <a:t>del </a:t>
            </a:r>
            <a:r>
              <a:rPr b="1" lang="es" sz="2400">
                <a:solidFill>
                  <a:srgbClr val="FF00FF"/>
                </a:solidFill>
              </a:rPr>
              <a:t>[curso …] </a:t>
            </a:r>
            <a:r>
              <a:rPr b="1" lang="es" sz="2400">
                <a:solidFill>
                  <a:schemeClr val="dk1"/>
                </a:solidFill>
              </a:rPr>
              <a:t>en </a:t>
            </a:r>
            <a:r>
              <a:rPr b="1" lang="es" sz="2400">
                <a:solidFill>
                  <a:srgbClr val="FF00FF"/>
                </a:solidFill>
              </a:rPr>
              <a:t>[Comunidad Autónoma]</a:t>
            </a:r>
            <a:endParaRPr b="1" sz="2400">
              <a:solidFill>
                <a:srgbClr val="FF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</p:txBody>
      </p:sp>
      <p:pic>
        <p:nvPicPr>
          <p:cNvPr id="187" name="Google Shape;187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14250" y="3069625"/>
            <a:ext cx="2041150" cy="149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2781"/>
              <a:buFont typeface="Arial"/>
              <a:buNone/>
            </a:pPr>
            <a:r>
              <a:rPr b="1" lang="es" sz="3355">
                <a:solidFill>
                  <a:srgbClr val="FF4C02"/>
                </a:solidFill>
              </a:rPr>
              <a:t>Criterios de BAREMACIÓN </a:t>
            </a:r>
            <a:endParaRPr b="1" sz="3355">
              <a:solidFill>
                <a:srgbClr val="FF4C0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1509"/>
              <a:buFont typeface="Arial"/>
              <a:buNone/>
            </a:pPr>
            <a:r>
              <a:rPr b="1" lang="es" sz="2650">
                <a:solidFill>
                  <a:srgbClr val="FF00FF"/>
                </a:solidFill>
              </a:rPr>
              <a:t>[año y Comunidad Autónoma]</a:t>
            </a:r>
            <a:endParaRPr b="1" sz="2650">
              <a:solidFill>
                <a:srgbClr val="FF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33"/>
          <p:cNvSpPr txBox="1"/>
          <p:nvPr>
            <p:ph idx="1" type="body"/>
          </p:nvPr>
        </p:nvSpPr>
        <p:spPr>
          <a:xfrm>
            <a:off x="311700" y="1609675"/>
            <a:ext cx="8520600" cy="29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rgbClr val="222222"/>
                </a:solidFill>
                <a:highlight>
                  <a:srgbClr val="FFFFFF"/>
                </a:highlight>
              </a:rPr>
              <a:t>Nos darán </a:t>
            </a:r>
            <a:r>
              <a:rPr b="1" lang="es" sz="2000">
                <a:solidFill>
                  <a:srgbClr val="FF4C02"/>
                </a:solidFill>
                <a:highlight>
                  <a:srgbClr val="FFFFFF"/>
                </a:highlight>
              </a:rPr>
              <a:t>puntos siempre</a:t>
            </a:r>
            <a:r>
              <a:rPr lang="es" sz="2000">
                <a:solidFill>
                  <a:srgbClr val="3D85C6"/>
                </a:solidFill>
                <a:highlight>
                  <a:srgbClr val="FFFFFF"/>
                </a:highlight>
              </a:rPr>
              <a:t> </a:t>
            </a:r>
            <a:r>
              <a:rPr lang="es" sz="2000">
                <a:solidFill>
                  <a:srgbClr val="222222"/>
                </a:solidFill>
                <a:highlight>
                  <a:srgbClr val="FFFFFF"/>
                </a:highlight>
              </a:rPr>
              <a:t>si:</a:t>
            </a:r>
            <a:endParaRPr sz="20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FF00FF"/>
              </a:buClr>
              <a:buSzPts val="1800"/>
              <a:buFont typeface="Lato"/>
              <a:buChar char="●"/>
            </a:pPr>
            <a:r>
              <a:rPr lang="es">
                <a:solidFill>
                  <a:srgbClr val="FF00FF"/>
                </a:solidFill>
                <a:highlight>
                  <a:srgbClr val="FFFFFF"/>
                </a:highlight>
              </a:rPr>
              <a:t>[Situaciones de discapacidad del niño o alguien de la familia]</a:t>
            </a:r>
            <a:endParaRPr>
              <a:solidFill>
                <a:srgbClr val="FF00FF"/>
              </a:solidFill>
              <a:highlight>
                <a:srgbClr val="FFFFFF"/>
              </a:highlight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ts val="1800"/>
              <a:buFont typeface="Lato"/>
              <a:buChar char="●"/>
            </a:pPr>
            <a:r>
              <a:rPr lang="es">
                <a:solidFill>
                  <a:srgbClr val="FF00FF"/>
                </a:solidFill>
                <a:highlight>
                  <a:srgbClr val="FFFFFF"/>
                </a:highlight>
              </a:rPr>
              <a:t>[Familia numerosa]</a:t>
            </a:r>
            <a:endParaRPr>
              <a:solidFill>
                <a:srgbClr val="FF00FF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ts val="1800"/>
              <a:buFont typeface="Arial"/>
              <a:buChar char="●"/>
            </a:pPr>
            <a:r>
              <a:rPr lang="es">
                <a:solidFill>
                  <a:srgbClr val="FF00FF"/>
                </a:solidFill>
                <a:highlight>
                  <a:schemeClr val="lt1"/>
                </a:highlight>
              </a:rPr>
              <a:t>[Escribe el criterio de baremación]</a:t>
            </a:r>
            <a:endParaRPr>
              <a:solidFill>
                <a:srgbClr val="FF00FF"/>
              </a:solidFill>
              <a:highlight>
                <a:schemeClr val="lt1"/>
              </a:highlight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1000"/>
              </a:spcAft>
              <a:buClr>
                <a:srgbClr val="FF00FF"/>
              </a:buClr>
              <a:buSzPts val="1800"/>
              <a:buFont typeface="Arial"/>
              <a:buChar char="●"/>
            </a:pPr>
            <a:r>
              <a:rPr lang="es">
                <a:solidFill>
                  <a:srgbClr val="FF00FF"/>
                </a:solidFill>
                <a:highlight>
                  <a:schemeClr val="lt1"/>
                </a:highlight>
              </a:rPr>
              <a:t>[Escribe el criterio de baremación]</a:t>
            </a:r>
            <a:endParaRPr>
              <a:solidFill>
                <a:srgbClr val="FF00FF"/>
              </a:solidFill>
              <a:highlight>
                <a:schemeClr val="lt1"/>
              </a:highlight>
            </a:endParaRPr>
          </a:p>
        </p:txBody>
      </p:sp>
      <p:pic>
        <p:nvPicPr>
          <p:cNvPr id="194" name="Google Shape;194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3480" y="2068250"/>
            <a:ext cx="424095" cy="424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9950" y="2956361"/>
            <a:ext cx="424095" cy="4241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4"/>
          <p:cNvSpPr txBox="1"/>
          <p:nvPr>
            <p:ph idx="1" type="body"/>
          </p:nvPr>
        </p:nvSpPr>
        <p:spPr>
          <a:xfrm>
            <a:off x="311700" y="1685875"/>
            <a:ext cx="8520600" cy="293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rgbClr val="222222"/>
                </a:solidFill>
                <a:highlight>
                  <a:srgbClr val="FFFFFF"/>
                </a:highlight>
              </a:rPr>
              <a:t>Nos darán </a:t>
            </a:r>
            <a:r>
              <a:rPr b="1" lang="es" sz="2000">
                <a:solidFill>
                  <a:srgbClr val="F1A800"/>
                </a:solidFill>
                <a:highlight>
                  <a:srgbClr val="FFFFFF"/>
                </a:highlight>
              </a:rPr>
              <a:t>puntos </a:t>
            </a:r>
            <a:r>
              <a:rPr lang="es" sz="2000">
                <a:solidFill>
                  <a:srgbClr val="222222"/>
                </a:solidFill>
                <a:highlight>
                  <a:srgbClr val="FFFFFF"/>
                </a:highlight>
              </a:rPr>
              <a:t>en </a:t>
            </a:r>
            <a:r>
              <a:rPr lang="es" sz="2000">
                <a:solidFill>
                  <a:srgbClr val="222222"/>
                </a:solidFill>
                <a:highlight>
                  <a:srgbClr val="FFFFFF"/>
                </a:highlight>
              </a:rPr>
              <a:t>el</a:t>
            </a:r>
            <a:r>
              <a:rPr lang="es" sz="2000">
                <a:solidFill>
                  <a:srgbClr val="222222"/>
                </a:solidFill>
                <a:highlight>
                  <a:srgbClr val="FFFFFF"/>
                </a:highlight>
              </a:rPr>
              <a:t> </a:t>
            </a:r>
            <a:r>
              <a:rPr b="1" lang="es" sz="2000">
                <a:solidFill>
                  <a:srgbClr val="F1A800"/>
                </a:solidFill>
                <a:highlight>
                  <a:srgbClr val="FFFFFF"/>
                </a:highlight>
              </a:rPr>
              <a:t>colegio elegido</a:t>
            </a:r>
            <a:r>
              <a:rPr lang="es" sz="2000">
                <a:solidFill>
                  <a:srgbClr val="3D85C6"/>
                </a:solidFill>
                <a:highlight>
                  <a:srgbClr val="FFFFFF"/>
                </a:highlight>
              </a:rPr>
              <a:t> </a:t>
            </a:r>
            <a:r>
              <a:rPr lang="es" sz="2000">
                <a:solidFill>
                  <a:srgbClr val="222222"/>
                </a:solidFill>
                <a:highlight>
                  <a:srgbClr val="FFFFFF"/>
                </a:highlight>
              </a:rPr>
              <a:t>si:</a:t>
            </a:r>
            <a:endParaRPr sz="20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80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  <a:highlight>
                  <a:srgbClr val="FFFFFF"/>
                </a:highlight>
              </a:rPr>
              <a:t>[</a:t>
            </a:r>
            <a:r>
              <a:rPr lang="es">
                <a:solidFill>
                  <a:srgbClr val="FF00FF"/>
                </a:solidFill>
                <a:highlight>
                  <a:srgbClr val="FFFFFF"/>
                </a:highlight>
              </a:rPr>
              <a:t>Hay hermanos matriculados en ese colegio]</a:t>
            </a:r>
            <a:endParaRPr>
              <a:solidFill>
                <a:srgbClr val="FF00FF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  <a:highlight>
                  <a:srgbClr val="FFFFFF"/>
                </a:highlight>
              </a:rPr>
              <a:t>[</a:t>
            </a:r>
            <a:r>
              <a:rPr lang="es">
                <a:solidFill>
                  <a:srgbClr val="FF00FF"/>
                </a:solidFill>
                <a:highlight>
                  <a:srgbClr val="FFFFFF"/>
                </a:highlight>
              </a:rPr>
              <a:t>Vivimos o trabajamos en el distrito en el que está el colegio]</a:t>
            </a:r>
            <a:endParaRPr>
              <a:solidFill>
                <a:srgbClr val="FF00FF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  <a:highlight>
                  <a:srgbClr val="FFFFFF"/>
                </a:highlight>
              </a:rPr>
              <a:t>[</a:t>
            </a:r>
            <a:r>
              <a:rPr lang="es">
                <a:solidFill>
                  <a:srgbClr val="FF00FF"/>
                </a:solidFill>
                <a:highlight>
                  <a:srgbClr val="FFFFFF"/>
                </a:highlight>
              </a:rPr>
              <a:t>Trabajamos en ese colegio]</a:t>
            </a:r>
            <a:endParaRPr>
              <a:solidFill>
                <a:srgbClr val="FF00FF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100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  <a:highlight>
                  <a:srgbClr val="FFFFFF"/>
                </a:highlight>
              </a:rPr>
              <a:t>[Otros criterios]</a:t>
            </a:r>
            <a:endParaRPr>
              <a:solidFill>
                <a:srgbClr val="FF00FF"/>
              </a:solidFill>
              <a:highlight>
                <a:srgbClr val="FFFFFF"/>
              </a:highlight>
            </a:endParaRPr>
          </a:p>
        </p:txBody>
      </p:sp>
      <p:sp>
        <p:nvSpPr>
          <p:cNvPr id="201" name="Google Shape;201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lang="es" sz="3020">
                <a:solidFill>
                  <a:srgbClr val="FF4C02"/>
                </a:solidFill>
              </a:rPr>
              <a:t>Criterios de BAREMACIÓN </a:t>
            </a:r>
            <a:endParaRPr b="1" sz="3020">
              <a:solidFill>
                <a:srgbClr val="FF4C0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lang="es" sz="2400">
                <a:solidFill>
                  <a:srgbClr val="FF00FF"/>
                </a:solidFill>
              </a:rPr>
              <a:t>[año y Comunidad Autónoma]</a:t>
            </a:r>
            <a:endParaRPr sz="3020">
              <a:solidFill>
                <a:srgbClr val="FF00FF"/>
              </a:solidFill>
            </a:endParaRPr>
          </a:p>
        </p:txBody>
      </p:sp>
      <p:pic>
        <p:nvPicPr>
          <p:cNvPr id="202" name="Google Shape;202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93480" y="2611275"/>
            <a:ext cx="424095" cy="424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9325" y="3507711"/>
            <a:ext cx="424095" cy="4241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5"/>
          <p:cNvSpPr txBox="1"/>
          <p:nvPr>
            <p:ph type="title"/>
          </p:nvPr>
        </p:nvSpPr>
        <p:spPr>
          <a:xfrm>
            <a:off x="490250" y="450150"/>
            <a:ext cx="48159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41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PASO 4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dk1"/>
                </a:solidFill>
              </a:rPr>
              <a:t>Consigue la documentación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209" name="Google Shape;209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35001" y="2571759"/>
            <a:ext cx="1963575" cy="1963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23225" y="2029750"/>
            <a:ext cx="819150" cy="809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6"/>
          <p:cNvSpPr txBox="1"/>
          <p:nvPr>
            <p:ph idx="1" type="body"/>
          </p:nvPr>
        </p:nvSpPr>
        <p:spPr>
          <a:xfrm>
            <a:off x="2693725" y="1034475"/>
            <a:ext cx="5143500" cy="286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800">
                <a:solidFill>
                  <a:schemeClr val="dk1"/>
                </a:solidFill>
              </a:rPr>
              <a:t>Los </a:t>
            </a:r>
            <a:r>
              <a:rPr lang="es" sz="2800">
                <a:solidFill>
                  <a:srgbClr val="FF4C02"/>
                </a:solidFill>
              </a:rPr>
              <a:t>criterios de BAREMACIÓN </a:t>
            </a:r>
            <a:r>
              <a:rPr lang="es" sz="2800">
                <a:solidFill>
                  <a:schemeClr val="dk1"/>
                </a:solidFill>
              </a:rPr>
              <a:t>con este dibujo </a:t>
            </a:r>
            <a:r>
              <a:rPr b="1" lang="es" sz="2800">
                <a:solidFill>
                  <a:srgbClr val="009BA5"/>
                </a:solidFill>
              </a:rPr>
              <a:t>necesitan documentación</a:t>
            </a:r>
            <a:endParaRPr b="1" sz="2800">
              <a:solidFill>
                <a:srgbClr val="009BA5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s" sz="2800">
                <a:solidFill>
                  <a:schemeClr val="dk1"/>
                </a:solidFill>
              </a:rPr>
              <a:t>Si no tienes los documentos, </a:t>
            </a:r>
            <a:r>
              <a:rPr b="1" lang="es" sz="2800">
                <a:solidFill>
                  <a:srgbClr val="009BA5"/>
                </a:solidFill>
              </a:rPr>
              <a:t>pídelos con tiempo</a:t>
            </a:r>
            <a:endParaRPr b="1" sz="2800">
              <a:solidFill>
                <a:srgbClr val="009BA5"/>
              </a:solidFill>
            </a:endParaRPr>
          </a:p>
        </p:txBody>
      </p:sp>
      <p:pic>
        <p:nvPicPr>
          <p:cNvPr id="216" name="Google Shape;216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5025" y="1187690"/>
            <a:ext cx="1521900" cy="152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7"/>
          <p:cNvSpPr txBox="1"/>
          <p:nvPr>
            <p:ph type="title"/>
          </p:nvPr>
        </p:nvSpPr>
        <p:spPr>
          <a:xfrm>
            <a:off x="490250" y="450150"/>
            <a:ext cx="48159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41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PASO 5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dk1"/>
                </a:solidFill>
              </a:rPr>
              <a:t>Presenta la solicitud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222" name="Google Shape;222;p37"/>
          <p:cNvPicPr preferRelativeResize="0"/>
          <p:nvPr/>
        </p:nvPicPr>
        <p:blipFill rotWithShape="1">
          <a:blip r:embed="rId3">
            <a:alphaModFix/>
          </a:blip>
          <a:srcRect b="57064" l="0" r="0" t="0"/>
          <a:stretch/>
        </p:blipFill>
        <p:spPr>
          <a:xfrm>
            <a:off x="5480675" y="2571750"/>
            <a:ext cx="2773400" cy="162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8"/>
          <p:cNvSpPr txBox="1"/>
          <p:nvPr>
            <p:ph type="title"/>
          </p:nvPr>
        </p:nvSpPr>
        <p:spPr>
          <a:xfrm>
            <a:off x="2549050" y="751525"/>
            <a:ext cx="4045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3600">
                <a:solidFill>
                  <a:srgbClr val="FF4C02"/>
                </a:solidFill>
              </a:rPr>
              <a:t>¿Dónde se solicita?</a:t>
            </a:r>
            <a:endParaRPr sz="3600"/>
          </a:p>
        </p:txBody>
      </p:sp>
      <p:sp>
        <p:nvSpPr>
          <p:cNvPr id="228" name="Google Shape;228;p38"/>
          <p:cNvSpPr txBox="1"/>
          <p:nvPr>
            <p:ph idx="1" type="body"/>
          </p:nvPr>
        </p:nvSpPr>
        <p:spPr>
          <a:xfrm>
            <a:off x="311700" y="1727100"/>
            <a:ext cx="8520600" cy="215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800">
                <a:solidFill>
                  <a:srgbClr val="009BA5"/>
                </a:solidFill>
              </a:rPr>
              <a:t>Colegios </a:t>
            </a:r>
            <a:r>
              <a:rPr lang="es" sz="2800">
                <a:solidFill>
                  <a:schemeClr val="dk1"/>
                </a:solidFill>
              </a:rPr>
              <a:t>públicos o concertados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 sz="2800">
                <a:solidFill>
                  <a:srgbClr val="F1A800"/>
                </a:solidFill>
              </a:rPr>
              <a:t>Servicios de Apoyo</a:t>
            </a:r>
            <a:r>
              <a:rPr b="1" lang="es" sz="2800">
                <a:solidFill>
                  <a:schemeClr val="dk1"/>
                </a:solidFill>
              </a:rPr>
              <a:t> </a:t>
            </a:r>
            <a:r>
              <a:rPr lang="es" sz="2800">
                <a:solidFill>
                  <a:schemeClr val="dk1"/>
                </a:solidFill>
              </a:rPr>
              <a:t>u Oficinas</a:t>
            </a:r>
            <a:r>
              <a:rPr b="1" lang="es" sz="2800">
                <a:solidFill>
                  <a:schemeClr val="dk1"/>
                </a:solidFill>
              </a:rPr>
              <a:t> </a:t>
            </a:r>
            <a:r>
              <a:rPr lang="es" sz="2800">
                <a:solidFill>
                  <a:schemeClr val="dk1"/>
                </a:solidFill>
              </a:rPr>
              <a:t>de</a:t>
            </a:r>
            <a:r>
              <a:rPr lang="es" sz="2800">
                <a:solidFill>
                  <a:schemeClr val="dk1"/>
                </a:solidFill>
              </a:rPr>
              <a:t> Escolarización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s" sz="2800">
                <a:solidFill>
                  <a:srgbClr val="45B282"/>
                </a:solidFill>
              </a:rPr>
              <a:t>Página web </a:t>
            </a:r>
            <a:r>
              <a:rPr lang="es" sz="2800">
                <a:solidFill>
                  <a:srgbClr val="FF00FF"/>
                </a:solidFill>
              </a:rPr>
              <a:t>[...]</a:t>
            </a:r>
            <a:endParaRPr sz="280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Google Shape;233;p39"/>
          <p:cNvPicPr preferRelativeResize="0"/>
          <p:nvPr/>
        </p:nvPicPr>
        <p:blipFill rotWithShape="1">
          <a:blip r:embed="rId3">
            <a:alphaModFix/>
          </a:blip>
          <a:srcRect b="0" l="26166" r="0" t="0"/>
          <a:stretch/>
        </p:blipFill>
        <p:spPr>
          <a:xfrm rot="2">
            <a:off x="4170381" y="521051"/>
            <a:ext cx="3360019" cy="3084072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39"/>
          <p:cNvSpPr/>
          <p:nvPr/>
        </p:nvSpPr>
        <p:spPr>
          <a:xfrm>
            <a:off x="2524650" y="1453575"/>
            <a:ext cx="4094700" cy="2870100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 cap="flat" cmpd="sng" w="28575">
            <a:solidFill>
              <a:srgbClr val="FF4C0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39"/>
          <p:cNvSpPr txBox="1"/>
          <p:nvPr>
            <p:ph idx="4294967295" type="body"/>
          </p:nvPr>
        </p:nvSpPr>
        <p:spPr>
          <a:xfrm>
            <a:off x="2847567" y="1734654"/>
            <a:ext cx="3448800" cy="247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900">
                <a:solidFill>
                  <a:srgbClr val="FF4C02"/>
                </a:solidFill>
              </a:rPr>
              <a:t>Solo hay que presentar </a:t>
            </a:r>
            <a:endParaRPr b="1" sz="3900">
              <a:solidFill>
                <a:srgbClr val="FF4C02"/>
              </a:solidFill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900">
                <a:solidFill>
                  <a:srgbClr val="FF4C02"/>
                </a:solidFill>
              </a:rPr>
              <a:t>1 solicitud </a:t>
            </a:r>
            <a:endParaRPr b="1" sz="3900">
              <a:solidFill>
                <a:srgbClr val="FF4C02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0"/>
          <p:cNvSpPr txBox="1"/>
          <p:nvPr>
            <p:ph type="title"/>
          </p:nvPr>
        </p:nvSpPr>
        <p:spPr>
          <a:xfrm>
            <a:off x="311700" y="445025"/>
            <a:ext cx="4831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600">
                <a:solidFill>
                  <a:srgbClr val="F1A800"/>
                </a:solidFill>
              </a:rPr>
              <a:t>Solicitud en papel</a:t>
            </a:r>
            <a:endParaRPr b="1" sz="3600">
              <a:solidFill>
                <a:srgbClr val="F1A800"/>
              </a:solidFill>
            </a:endParaRPr>
          </a:p>
        </p:txBody>
      </p:sp>
      <p:sp>
        <p:nvSpPr>
          <p:cNvPr id="241" name="Google Shape;241;p40"/>
          <p:cNvSpPr txBox="1"/>
          <p:nvPr/>
        </p:nvSpPr>
        <p:spPr>
          <a:xfrm>
            <a:off x="311700" y="1499900"/>
            <a:ext cx="3954900" cy="27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solidFill>
                  <a:srgbClr val="FF00FF"/>
                </a:solidFill>
                <a:latin typeface="Lato"/>
                <a:ea typeface="Lato"/>
                <a:cs typeface="Lato"/>
                <a:sym typeface="Lato"/>
              </a:rPr>
              <a:t>[Dónde encontrarla o pedirla. Sueles poder pedirla en cualquier colegio, puede que sea tu primera opción]</a:t>
            </a:r>
            <a:endParaRPr sz="2400">
              <a:solidFill>
                <a:srgbClr val="FF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solidFill>
                  <a:srgbClr val="FF00FF"/>
                </a:solidFill>
                <a:latin typeface="Lato"/>
                <a:ea typeface="Lato"/>
                <a:cs typeface="Lato"/>
                <a:sym typeface="Lato"/>
              </a:rPr>
              <a:t>[Enlace al PDF por si se quiere mostrar]</a:t>
            </a:r>
            <a:endParaRPr sz="2400">
              <a:solidFill>
                <a:srgbClr val="FF00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2" name="Google Shape;242;p40"/>
          <p:cNvSpPr txBox="1"/>
          <p:nvPr/>
        </p:nvSpPr>
        <p:spPr>
          <a:xfrm>
            <a:off x="6687500" y="1923200"/>
            <a:ext cx="11397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s">
                <a:solidFill>
                  <a:srgbClr val="FF00FF"/>
                </a:solidFill>
                <a:latin typeface="Lato"/>
                <a:ea typeface="Lato"/>
                <a:cs typeface="Lato"/>
                <a:sym typeface="Lato"/>
              </a:rPr>
              <a:t>Imagen (captura de pantalla) del documento de solicitud</a:t>
            </a:r>
            <a:endParaRPr i="1">
              <a:solidFill>
                <a:srgbClr val="FF00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41"/>
          <p:cNvSpPr txBox="1"/>
          <p:nvPr>
            <p:ph type="title"/>
          </p:nvPr>
        </p:nvSpPr>
        <p:spPr>
          <a:xfrm>
            <a:off x="311700" y="445025"/>
            <a:ext cx="6433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600">
                <a:solidFill>
                  <a:srgbClr val="45B282"/>
                </a:solidFill>
              </a:rPr>
              <a:t>Solicitud por la web</a:t>
            </a:r>
            <a:endParaRPr b="1" sz="3600">
              <a:solidFill>
                <a:srgbClr val="45B282"/>
              </a:solidFill>
            </a:endParaRPr>
          </a:p>
        </p:txBody>
      </p:sp>
      <p:sp>
        <p:nvSpPr>
          <p:cNvPr id="248" name="Google Shape;248;p41"/>
          <p:cNvSpPr txBox="1"/>
          <p:nvPr/>
        </p:nvSpPr>
        <p:spPr>
          <a:xfrm>
            <a:off x="311700" y="1383200"/>
            <a:ext cx="3954900" cy="314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solidFill>
                  <a:srgbClr val="FF00FF"/>
                </a:solidFill>
                <a:latin typeface="Lato"/>
                <a:ea typeface="Lato"/>
                <a:cs typeface="Lato"/>
                <a:sym typeface="Lato"/>
              </a:rPr>
              <a:t>[Dónde encontrarla e indicaciones básicas si necesitas algún sistema de identificación (Cl@ve), una app, si hay tutoriales…]</a:t>
            </a:r>
            <a:endParaRPr sz="2400">
              <a:solidFill>
                <a:srgbClr val="FF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solidFill>
                  <a:srgbClr val="FF00FF"/>
                </a:solidFill>
                <a:latin typeface="Lato"/>
                <a:ea typeface="Lato"/>
                <a:cs typeface="Lato"/>
                <a:sym typeface="Lato"/>
              </a:rPr>
              <a:t>[Enlace a la web por si se quiere mostrar]</a:t>
            </a:r>
            <a:endParaRPr sz="2400">
              <a:solidFill>
                <a:srgbClr val="FF00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9" name="Google Shape;249;p41"/>
          <p:cNvSpPr txBox="1"/>
          <p:nvPr/>
        </p:nvSpPr>
        <p:spPr>
          <a:xfrm>
            <a:off x="6687500" y="1923200"/>
            <a:ext cx="11397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s">
                <a:solidFill>
                  <a:srgbClr val="FF00FF"/>
                </a:solidFill>
                <a:latin typeface="Lato"/>
                <a:ea typeface="Lato"/>
                <a:cs typeface="Lato"/>
                <a:sym typeface="Lato"/>
              </a:rPr>
              <a:t>Imagen (captura de pantalla) de la web/app de solicitud</a:t>
            </a:r>
            <a:endParaRPr i="1">
              <a:solidFill>
                <a:srgbClr val="FF00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ctrTitle"/>
          </p:nvPr>
        </p:nvSpPr>
        <p:spPr>
          <a:xfrm>
            <a:off x="674225" y="812075"/>
            <a:ext cx="6444900" cy="319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dk1"/>
                </a:solidFill>
              </a:rPr>
              <a:t>Hay </a:t>
            </a:r>
            <a:r>
              <a:rPr lang="es" sz="3000">
                <a:solidFill>
                  <a:schemeClr val="dk1"/>
                </a:solidFill>
              </a:rPr>
              <a:t>colegios</a:t>
            </a:r>
            <a:r>
              <a:rPr lang="es" sz="3000">
                <a:solidFill>
                  <a:schemeClr val="dk1"/>
                </a:solidFill>
              </a:rPr>
              <a:t> que son </a:t>
            </a:r>
            <a:r>
              <a:rPr b="1" lang="es" sz="3000">
                <a:solidFill>
                  <a:srgbClr val="F1A800"/>
                </a:solidFill>
              </a:rPr>
              <a:t>poco divers</a:t>
            </a:r>
            <a:r>
              <a:rPr b="1" lang="es" sz="3000">
                <a:solidFill>
                  <a:srgbClr val="F1A800"/>
                </a:solidFill>
              </a:rPr>
              <a:t>o</a:t>
            </a:r>
            <a:r>
              <a:rPr b="1" lang="es" sz="3000">
                <a:solidFill>
                  <a:srgbClr val="F1A800"/>
                </a:solidFill>
              </a:rPr>
              <a:t>s </a:t>
            </a:r>
            <a:endParaRPr sz="3000">
              <a:solidFill>
                <a:srgbClr val="F1A8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dk1"/>
                </a:solidFill>
              </a:rPr>
              <a:t>En ell</a:t>
            </a:r>
            <a:r>
              <a:rPr lang="es" sz="3000">
                <a:solidFill>
                  <a:schemeClr val="dk1"/>
                </a:solidFill>
              </a:rPr>
              <a:t>o</a:t>
            </a:r>
            <a:r>
              <a:rPr lang="es" sz="3000">
                <a:solidFill>
                  <a:schemeClr val="dk1"/>
                </a:solidFill>
              </a:rPr>
              <a:t>s </a:t>
            </a:r>
            <a:r>
              <a:rPr b="1" lang="es" sz="3000">
                <a:solidFill>
                  <a:schemeClr val="dk1"/>
                </a:solidFill>
              </a:rPr>
              <a:t>no hay</a:t>
            </a:r>
            <a:r>
              <a:rPr lang="es" sz="3000">
                <a:solidFill>
                  <a:schemeClr val="dk1"/>
                </a:solidFill>
              </a:rPr>
              <a:t> niños y niñas con </a:t>
            </a:r>
            <a:r>
              <a:rPr b="1" lang="es" sz="3000">
                <a:solidFill>
                  <a:srgbClr val="009BA5"/>
                </a:solidFill>
              </a:rPr>
              <a:t>diferentes capacidades y culturas</a:t>
            </a:r>
            <a:endParaRPr b="1" sz="3000">
              <a:solidFill>
                <a:srgbClr val="009BA5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None/>
            </a:pPr>
            <a:r>
              <a:rPr lang="es" sz="3000">
                <a:solidFill>
                  <a:schemeClr val="dk1"/>
                </a:solidFill>
              </a:rPr>
              <a:t>A veces se les </a:t>
            </a:r>
            <a:r>
              <a:rPr b="1" lang="es" sz="3000">
                <a:solidFill>
                  <a:schemeClr val="dk1"/>
                </a:solidFill>
              </a:rPr>
              <a:t>excluye</a:t>
            </a:r>
            <a:endParaRPr b="1" sz="3000">
              <a:solidFill>
                <a:schemeClr val="dk1"/>
              </a:solidFill>
            </a:endParaRPr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1925" y="3346513"/>
            <a:ext cx="3276600" cy="1323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42"/>
          <p:cNvSpPr txBox="1"/>
          <p:nvPr>
            <p:ph type="title"/>
          </p:nvPr>
        </p:nvSpPr>
        <p:spPr>
          <a:xfrm>
            <a:off x="490250" y="450150"/>
            <a:ext cx="48159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41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PASO 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dk1"/>
                </a:solidFill>
              </a:rPr>
              <a:t>Comprueba las listas y reclama (si hace falta)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255" name="Google Shape;255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32400" y="2117125"/>
            <a:ext cx="2432425" cy="2669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p4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53447" y="989100"/>
            <a:ext cx="1605275" cy="1582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43"/>
          <p:cNvSpPr txBox="1"/>
          <p:nvPr>
            <p:ph type="title"/>
          </p:nvPr>
        </p:nvSpPr>
        <p:spPr>
          <a:xfrm>
            <a:off x="311700" y="694000"/>
            <a:ext cx="5566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600">
                <a:solidFill>
                  <a:srgbClr val="009BA5"/>
                </a:solidFill>
              </a:rPr>
              <a:t>Listas importantes</a:t>
            </a:r>
            <a:endParaRPr b="1" sz="3600">
              <a:solidFill>
                <a:srgbClr val="009BA5"/>
              </a:solidFill>
            </a:endParaRPr>
          </a:p>
        </p:txBody>
      </p:sp>
      <p:sp>
        <p:nvSpPr>
          <p:cNvPr id="262" name="Google Shape;262;p43"/>
          <p:cNvSpPr txBox="1"/>
          <p:nvPr>
            <p:ph idx="1" type="body"/>
          </p:nvPr>
        </p:nvSpPr>
        <p:spPr>
          <a:xfrm>
            <a:off x="484100" y="1554700"/>
            <a:ext cx="8520600" cy="161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2500"/>
              <a:buAutoNum type="arabicPeriod"/>
            </a:pPr>
            <a:r>
              <a:rPr lang="es" sz="2500">
                <a:solidFill>
                  <a:srgbClr val="FF00FF"/>
                </a:solidFill>
              </a:rPr>
              <a:t>[</a:t>
            </a:r>
            <a:r>
              <a:rPr lang="es" sz="2500">
                <a:solidFill>
                  <a:srgbClr val="FF00FF"/>
                </a:solidFill>
              </a:rPr>
              <a:t>Las personas que han solicitado cada colegio]</a:t>
            </a:r>
            <a:endParaRPr sz="2500">
              <a:solidFill>
                <a:srgbClr val="FF00FF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2500"/>
              <a:buAutoNum type="arabicPeriod"/>
            </a:pPr>
            <a:r>
              <a:rPr lang="es" sz="2500">
                <a:solidFill>
                  <a:srgbClr val="FF00FF"/>
                </a:solidFill>
              </a:rPr>
              <a:t>[Los puntos de cada persona]</a:t>
            </a:r>
            <a:endParaRPr sz="2500">
              <a:solidFill>
                <a:srgbClr val="FF00FF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2500"/>
              <a:buAutoNum type="arabicPeriod"/>
            </a:pPr>
            <a:r>
              <a:rPr lang="es" sz="2500">
                <a:solidFill>
                  <a:srgbClr val="FF00FF"/>
                </a:solidFill>
              </a:rPr>
              <a:t>[La lista final de admitidos]</a:t>
            </a:r>
            <a:endParaRPr sz="250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44"/>
          <p:cNvSpPr txBox="1"/>
          <p:nvPr>
            <p:ph type="title"/>
          </p:nvPr>
        </p:nvSpPr>
        <p:spPr>
          <a:xfrm>
            <a:off x="1170450" y="1019650"/>
            <a:ext cx="5404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3220">
                <a:solidFill>
                  <a:srgbClr val="009BA5"/>
                </a:solidFill>
              </a:rPr>
              <a:t>¿Cuándo </a:t>
            </a:r>
            <a:r>
              <a:rPr b="1" lang="es" sz="3220">
                <a:solidFill>
                  <a:srgbClr val="009BA5"/>
                </a:solidFill>
              </a:rPr>
              <a:t>reclamar</a:t>
            </a:r>
            <a:r>
              <a:rPr b="1" lang="es" sz="3220">
                <a:solidFill>
                  <a:srgbClr val="009BA5"/>
                </a:solidFill>
              </a:rPr>
              <a:t>?</a:t>
            </a:r>
            <a:endParaRPr b="1" sz="3220">
              <a:solidFill>
                <a:srgbClr val="009BA5"/>
              </a:solidFill>
            </a:endParaRPr>
          </a:p>
        </p:txBody>
      </p:sp>
      <p:sp>
        <p:nvSpPr>
          <p:cNvPr id="268" name="Google Shape;268;p44"/>
          <p:cNvSpPr txBox="1"/>
          <p:nvPr>
            <p:ph idx="1" type="body"/>
          </p:nvPr>
        </p:nvSpPr>
        <p:spPr>
          <a:xfrm>
            <a:off x="443025" y="1727100"/>
            <a:ext cx="6859500" cy="27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">
                <a:solidFill>
                  <a:schemeClr val="dk1"/>
                </a:solidFill>
              </a:rPr>
              <a:t>Si </a:t>
            </a:r>
            <a:r>
              <a:rPr b="1" lang="es" sz="2500">
                <a:solidFill>
                  <a:schemeClr val="dk1"/>
                </a:solidFill>
              </a:rPr>
              <a:t>no apareces</a:t>
            </a:r>
            <a:r>
              <a:rPr lang="es" sz="2500">
                <a:solidFill>
                  <a:schemeClr val="dk1"/>
                </a:solidFill>
              </a:rPr>
              <a:t> en la lista del colegio</a:t>
            </a:r>
            <a:endParaRPr sz="2500">
              <a:solidFill>
                <a:schemeClr val="dk1"/>
              </a:solidFill>
            </a:endParaRPr>
          </a:p>
          <a:p>
            <a:pPr indent="0" lvl="0" marL="45720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2500">
                <a:solidFill>
                  <a:schemeClr val="dk1"/>
                </a:solidFill>
              </a:rPr>
              <a:t>Si los </a:t>
            </a:r>
            <a:r>
              <a:rPr b="1" lang="es" sz="2500">
                <a:solidFill>
                  <a:schemeClr val="dk1"/>
                </a:solidFill>
              </a:rPr>
              <a:t>puntos están mal</a:t>
            </a:r>
            <a:endParaRPr b="1" sz="2500">
              <a:solidFill>
                <a:schemeClr val="dk1"/>
              </a:solidFill>
            </a:endParaRPr>
          </a:p>
          <a:p>
            <a:pPr indent="0" lvl="0" marL="45720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dk1"/>
              </a:solidFill>
            </a:endParaRPr>
          </a:p>
          <a:p>
            <a:pPr indent="0" lvl="0" marL="45720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s" sz="2500">
                <a:solidFill>
                  <a:schemeClr val="dk1"/>
                </a:solidFill>
              </a:rPr>
              <a:t>Los </a:t>
            </a:r>
            <a:r>
              <a:rPr b="1" lang="es" sz="2500">
                <a:solidFill>
                  <a:srgbClr val="009BA5"/>
                </a:solidFill>
              </a:rPr>
              <a:t>modelos para reclamar</a:t>
            </a:r>
            <a:r>
              <a:rPr lang="es" sz="2500">
                <a:solidFill>
                  <a:srgbClr val="009BA5"/>
                </a:solidFill>
              </a:rPr>
              <a:t> </a:t>
            </a:r>
            <a:r>
              <a:rPr lang="es" sz="2500">
                <a:solidFill>
                  <a:schemeClr val="dk1"/>
                </a:solidFill>
              </a:rPr>
              <a:t>están en </a:t>
            </a:r>
            <a:r>
              <a:rPr lang="es" sz="2500">
                <a:solidFill>
                  <a:srgbClr val="FF00FF"/>
                </a:solidFill>
              </a:rPr>
              <a:t>[...]</a:t>
            </a:r>
            <a:endParaRPr sz="2500">
              <a:solidFill>
                <a:srgbClr val="FF00FF"/>
              </a:solidFill>
            </a:endParaRPr>
          </a:p>
        </p:txBody>
      </p:sp>
      <p:pic>
        <p:nvPicPr>
          <p:cNvPr id="269" name="Google Shape;269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44649" y="289225"/>
            <a:ext cx="1273175" cy="1255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45"/>
          <p:cNvSpPr txBox="1"/>
          <p:nvPr>
            <p:ph type="title"/>
          </p:nvPr>
        </p:nvSpPr>
        <p:spPr>
          <a:xfrm>
            <a:off x="490250" y="450150"/>
            <a:ext cx="4195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41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PASO 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dk1"/>
                </a:solidFill>
              </a:rPr>
              <a:t>Haz la matrícula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275" name="Google Shape;275;p45"/>
          <p:cNvPicPr preferRelativeResize="0"/>
          <p:nvPr/>
        </p:nvPicPr>
        <p:blipFill rotWithShape="1">
          <a:blip r:embed="rId3">
            <a:alphaModFix/>
          </a:blip>
          <a:srcRect b="57255" l="40994" r="17370" t="0"/>
          <a:stretch/>
        </p:blipFill>
        <p:spPr>
          <a:xfrm>
            <a:off x="7319700" y="2736862"/>
            <a:ext cx="1580400" cy="1677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p45"/>
          <p:cNvPicPr preferRelativeResize="0"/>
          <p:nvPr/>
        </p:nvPicPr>
        <p:blipFill rotWithShape="1">
          <a:blip r:embed="rId4">
            <a:alphaModFix/>
          </a:blip>
          <a:srcRect b="0" l="0" r="25306" t="0"/>
          <a:stretch/>
        </p:blipFill>
        <p:spPr>
          <a:xfrm>
            <a:off x="4427025" y="2597325"/>
            <a:ext cx="1781575" cy="175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4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60175" y="3366902"/>
            <a:ext cx="1020075" cy="4172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46"/>
          <p:cNvSpPr txBox="1"/>
          <p:nvPr>
            <p:ph type="title"/>
          </p:nvPr>
        </p:nvSpPr>
        <p:spPr>
          <a:xfrm>
            <a:off x="490250" y="602550"/>
            <a:ext cx="5517300" cy="126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200">
                <a:solidFill>
                  <a:srgbClr val="45B282"/>
                </a:solidFill>
              </a:rPr>
              <a:t>MATRICULAR </a:t>
            </a:r>
            <a:r>
              <a:rPr lang="es" sz="3200">
                <a:solidFill>
                  <a:schemeClr val="dk1"/>
                </a:solidFill>
              </a:rPr>
              <a:t>es </a:t>
            </a:r>
            <a:r>
              <a:rPr b="1" lang="es" sz="3200">
                <a:solidFill>
                  <a:srgbClr val="45B282"/>
                </a:solidFill>
              </a:rPr>
              <a:t>confirmar</a:t>
            </a:r>
            <a:r>
              <a:rPr b="1" lang="es" sz="3200">
                <a:solidFill>
                  <a:srgbClr val="FF4C02"/>
                </a:solidFill>
              </a:rPr>
              <a:t> </a:t>
            </a:r>
            <a:r>
              <a:rPr lang="es" sz="3200">
                <a:solidFill>
                  <a:schemeClr val="dk1"/>
                </a:solidFill>
              </a:rPr>
              <a:t>que quieres esa </a:t>
            </a:r>
            <a:r>
              <a:rPr b="1" lang="es" sz="3200">
                <a:solidFill>
                  <a:srgbClr val="45B282"/>
                </a:solidFill>
              </a:rPr>
              <a:t>plaza</a:t>
            </a:r>
            <a:endParaRPr b="1" sz="3200">
              <a:solidFill>
                <a:srgbClr val="45B282"/>
              </a:solidFill>
            </a:endParaRPr>
          </a:p>
        </p:txBody>
      </p:sp>
      <p:pic>
        <p:nvPicPr>
          <p:cNvPr id="283" name="Google Shape;283;p46"/>
          <p:cNvPicPr preferRelativeResize="0"/>
          <p:nvPr/>
        </p:nvPicPr>
        <p:blipFill rotWithShape="1">
          <a:blip r:embed="rId3">
            <a:alphaModFix/>
          </a:blip>
          <a:srcRect b="0" l="26166" r="0" t="0"/>
          <a:stretch/>
        </p:blipFill>
        <p:spPr>
          <a:xfrm rot="2">
            <a:off x="6114688" y="1804526"/>
            <a:ext cx="2467038" cy="2264418"/>
          </a:xfrm>
          <a:prstGeom prst="rect">
            <a:avLst/>
          </a:prstGeom>
          <a:noFill/>
          <a:ln>
            <a:noFill/>
          </a:ln>
        </p:spPr>
      </p:pic>
      <p:sp>
        <p:nvSpPr>
          <p:cNvPr id="284" name="Google Shape;284;p46"/>
          <p:cNvSpPr/>
          <p:nvPr/>
        </p:nvSpPr>
        <p:spPr>
          <a:xfrm>
            <a:off x="3261125" y="2489206"/>
            <a:ext cx="4698000" cy="2160000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 cap="flat" cmpd="sng" w="28575">
            <a:solidFill>
              <a:srgbClr val="FF4C0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46"/>
          <p:cNvSpPr txBox="1"/>
          <p:nvPr>
            <p:ph idx="4294967295" type="body"/>
          </p:nvPr>
        </p:nvSpPr>
        <p:spPr>
          <a:xfrm>
            <a:off x="3487224" y="2695589"/>
            <a:ext cx="4235100" cy="181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rgbClr val="FF4C02"/>
                </a:solidFill>
              </a:rPr>
              <a:t>Si </a:t>
            </a:r>
            <a:r>
              <a:rPr b="1" lang="es" sz="3000">
                <a:solidFill>
                  <a:srgbClr val="FF4C02"/>
                </a:solidFill>
              </a:rPr>
              <a:t>no</a:t>
            </a:r>
            <a:r>
              <a:rPr b="1" lang="es" sz="3000">
                <a:solidFill>
                  <a:schemeClr val="dk1"/>
                </a:solidFill>
              </a:rPr>
              <a:t> </a:t>
            </a:r>
            <a:r>
              <a:rPr lang="es" sz="3000">
                <a:solidFill>
                  <a:schemeClr val="dk1"/>
                </a:solidFill>
              </a:rPr>
              <a:t>haces la MATRÍCULA en fecha, </a:t>
            </a:r>
            <a:r>
              <a:rPr lang="es" sz="3000">
                <a:solidFill>
                  <a:srgbClr val="FF4C02"/>
                </a:solidFill>
              </a:rPr>
              <a:t>perderás la plaza</a:t>
            </a:r>
            <a:endParaRPr b="1" sz="3000">
              <a:solidFill>
                <a:srgbClr val="FF4C02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0" name="Google Shape;290;p47"/>
          <p:cNvPicPr preferRelativeResize="0"/>
          <p:nvPr/>
        </p:nvPicPr>
        <p:blipFill rotWithShape="1">
          <a:blip r:embed="rId3">
            <a:alphaModFix/>
          </a:blip>
          <a:srcRect b="0" l="26166" r="0" t="0"/>
          <a:stretch/>
        </p:blipFill>
        <p:spPr>
          <a:xfrm rot="2">
            <a:off x="6666600" y="1312251"/>
            <a:ext cx="2192900" cy="2012798"/>
          </a:xfrm>
          <a:prstGeom prst="rect">
            <a:avLst/>
          </a:prstGeom>
          <a:noFill/>
          <a:ln>
            <a:noFill/>
          </a:ln>
        </p:spPr>
      </p:pic>
      <p:sp>
        <p:nvSpPr>
          <p:cNvPr id="291" name="Google Shape;291;p47"/>
          <p:cNvSpPr txBox="1"/>
          <p:nvPr>
            <p:ph type="title"/>
          </p:nvPr>
        </p:nvSpPr>
        <p:spPr>
          <a:xfrm>
            <a:off x="311700" y="445025"/>
            <a:ext cx="3847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2000"/>
              </a:spcAft>
              <a:buClr>
                <a:schemeClr val="dk1"/>
              </a:buClr>
              <a:buSzPct val="29117"/>
              <a:buFont typeface="Arial"/>
              <a:buNone/>
            </a:pPr>
            <a:r>
              <a:rPr lang="es" sz="34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REPASO DE </a:t>
            </a:r>
            <a:r>
              <a:rPr lang="es" sz="34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PASOS</a:t>
            </a:r>
            <a:endParaRPr>
              <a:solidFill>
                <a:srgbClr val="45B282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292" name="Google Shape;292;p47"/>
          <p:cNvSpPr txBox="1"/>
          <p:nvPr>
            <p:ph idx="1" type="body"/>
          </p:nvPr>
        </p:nvSpPr>
        <p:spPr>
          <a:xfrm>
            <a:off x="608625" y="1315300"/>
            <a:ext cx="4776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Busca y conoce los colegios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Decide cuáles son tus opciones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Conoce el baremo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Consigue la documentación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Presenta la solicitud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Comprueba las listas y reclama (si hace falta)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Haz la matrícula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293" name="Google Shape;293;p47"/>
          <p:cNvSpPr/>
          <p:nvPr/>
        </p:nvSpPr>
        <p:spPr>
          <a:xfrm>
            <a:off x="6208600" y="1920850"/>
            <a:ext cx="2097600" cy="1910400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 cap="flat" cmpd="sng" w="28575">
            <a:solidFill>
              <a:srgbClr val="FF4C0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47"/>
          <p:cNvSpPr txBox="1"/>
          <p:nvPr>
            <p:ph idx="2" type="body"/>
          </p:nvPr>
        </p:nvSpPr>
        <p:spPr>
          <a:xfrm>
            <a:off x="6294800" y="2104300"/>
            <a:ext cx="1900800" cy="97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000">
                <a:solidFill>
                  <a:srgbClr val="FF4C02"/>
                </a:solidFill>
              </a:rPr>
              <a:t>En cualquier momento:</a:t>
            </a:r>
            <a:endParaRPr b="1" sz="2000">
              <a:solidFill>
                <a:srgbClr val="FF4C0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chemeClr val="dk1"/>
                </a:solidFill>
              </a:rPr>
              <a:t>Pide ayuda o información</a:t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2000"/>
              </a:spcAft>
              <a:buNone/>
            </a:pPr>
            <a:r>
              <a:rPr b="1" lang="es" sz="3400">
                <a:solidFill>
                  <a:srgbClr val="45B282"/>
                </a:solidFill>
              </a:rPr>
              <a:t>Fechas </a:t>
            </a:r>
            <a:r>
              <a:rPr lang="es" sz="3400">
                <a:solidFill>
                  <a:schemeClr val="dk1"/>
                </a:solidFill>
              </a:rPr>
              <a:t>importantes </a:t>
            </a:r>
            <a:r>
              <a:rPr lang="es" sz="3400">
                <a:solidFill>
                  <a:srgbClr val="FF00FF"/>
                </a:solidFill>
              </a:rPr>
              <a:t>[Año </a:t>
            </a:r>
            <a:r>
              <a:rPr i="1" lang="es" sz="1955">
                <a:solidFill>
                  <a:srgbClr val="FF00FF"/>
                </a:solidFill>
              </a:rPr>
              <a:t>(revisa las fechas de la tabla)</a:t>
            </a:r>
            <a:r>
              <a:rPr lang="es" sz="3400">
                <a:solidFill>
                  <a:srgbClr val="FF00FF"/>
                </a:solidFill>
              </a:rPr>
              <a:t>]</a:t>
            </a:r>
            <a:endParaRPr sz="3400">
              <a:solidFill>
                <a:srgbClr val="FF00FF"/>
              </a:solidFill>
            </a:endParaRPr>
          </a:p>
        </p:txBody>
      </p:sp>
      <p:graphicFrame>
        <p:nvGraphicFramePr>
          <p:cNvPr id="300" name="Google Shape;300;p48"/>
          <p:cNvGraphicFramePr/>
          <p:nvPr/>
        </p:nvGraphicFramePr>
        <p:xfrm>
          <a:off x="379425" y="1258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{545EA601-E211-4A7D-A541-90D39E71CDB5}</a:tableStyleId>
              </a:tblPr>
              <a:tblGrid>
                <a:gridCol w="2100900"/>
                <a:gridCol w="3836325"/>
              </a:tblGrid>
              <a:tr h="5760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b="1"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Marzo y abril]</a:t>
                      </a:r>
                      <a:endParaRPr b="1" sz="1200">
                        <a:solidFill>
                          <a:srgbClr val="009BA5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b="1"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Jornadas de puertas abiertas]</a:t>
                      </a:r>
                      <a:endParaRPr b="1"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5760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b="1"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Del 21 de abril al 5 de mayo]</a:t>
                      </a:r>
                      <a:endParaRPr b="1" sz="1200">
                        <a:solidFill>
                          <a:srgbClr val="009BA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b="1"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Presentación de solicitudes]</a:t>
                      </a:r>
                      <a:endParaRPr b="1"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7321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12 de mayo]</a:t>
                      </a:r>
                      <a:endParaRPr sz="1200">
                        <a:solidFill>
                          <a:srgbClr val="009BA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Lista provisional del alumnado que  ha solicitado cada colegio como primera opción]</a:t>
                      </a:r>
                      <a:endParaRPr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484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13, 16 y 17 de mayo]</a:t>
                      </a:r>
                      <a:endParaRPr sz="1200">
                        <a:solidFill>
                          <a:srgbClr val="009BA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Reclamación a la lista provisional de solicitudes]</a:t>
                      </a:r>
                      <a:endParaRPr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7321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24 de mayo]</a:t>
                      </a:r>
                      <a:endParaRPr sz="1200">
                        <a:solidFill>
                          <a:srgbClr val="009BA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Publicación de los listados con la puntuación provisional ]</a:t>
                      </a:r>
                      <a:endParaRPr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484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25, 26 y 27 de mayo]</a:t>
                      </a:r>
                      <a:endParaRPr sz="1200">
                        <a:solidFill>
                          <a:srgbClr val="009BA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Reclamación a la lista de puntuación provisional]</a:t>
                      </a:r>
                      <a:endParaRPr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301" name="Google Shape;301;p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86325" y="2839000"/>
            <a:ext cx="2305275" cy="19549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6" name="Google Shape;306;p49"/>
          <p:cNvGraphicFramePr/>
          <p:nvPr/>
        </p:nvGraphicFramePr>
        <p:xfrm>
          <a:off x="379425" y="1258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{545EA601-E211-4A7D-A541-90D39E71CDB5}</a:tableStyleId>
              </a:tblPr>
              <a:tblGrid>
                <a:gridCol w="1969975"/>
                <a:gridCol w="3924825"/>
              </a:tblGrid>
              <a:tr h="5566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b="1"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 de junio]</a:t>
                      </a:r>
                      <a:endParaRPr b="1" sz="1200">
                        <a:solidFill>
                          <a:srgbClr val="009BA5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b="1"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Publicación del listado definitivo de puntuación]</a:t>
                      </a:r>
                      <a:endParaRPr b="1"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66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b="1"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7 de junio]</a:t>
                      </a:r>
                      <a:endParaRPr b="1" sz="1200">
                        <a:solidFill>
                          <a:srgbClr val="009BA5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b="1"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Publicación de admitidos en cada centro]</a:t>
                      </a:r>
                      <a:endParaRPr b="1"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8415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Hasta el 22 de junio]</a:t>
                      </a:r>
                      <a:endParaRPr sz="1200">
                        <a:solidFill>
                          <a:srgbClr val="009BA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Adjudicación de plaza al alumnado no admitido en ningún colegio de su lista]</a:t>
                      </a:r>
                      <a:endParaRPr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8415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b="1"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Del 15 al 29 de junio]</a:t>
                      </a:r>
                      <a:endParaRPr b="1" sz="1200">
                        <a:solidFill>
                          <a:srgbClr val="009BA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b="1"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Matriculación en Educación Infantil (3-6) y Educación Primaria]</a:t>
                      </a:r>
                      <a:endParaRPr b="1"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5760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Del 22 de junio al 8 de julio]</a:t>
                      </a:r>
                      <a:endParaRPr sz="1200">
                        <a:solidFill>
                          <a:srgbClr val="009BA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</a:t>
                      </a: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Matriculación en Educación Secundaria]</a:t>
                      </a:r>
                      <a:endParaRPr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307" name="Google Shape;307;p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86325" y="2867725"/>
            <a:ext cx="2305275" cy="1954901"/>
          </a:xfrm>
          <a:prstGeom prst="rect">
            <a:avLst/>
          </a:prstGeom>
          <a:noFill/>
          <a:ln>
            <a:noFill/>
          </a:ln>
        </p:spPr>
      </p:pic>
      <p:sp>
        <p:nvSpPr>
          <p:cNvPr id="308" name="Google Shape;308;p4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2000"/>
              </a:spcAft>
              <a:buNone/>
            </a:pPr>
            <a:r>
              <a:rPr b="1" lang="es" sz="3400">
                <a:solidFill>
                  <a:srgbClr val="45B282"/>
                </a:solidFill>
              </a:rPr>
              <a:t>Fechas </a:t>
            </a:r>
            <a:r>
              <a:rPr lang="es" sz="3400">
                <a:solidFill>
                  <a:schemeClr val="dk1"/>
                </a:solidFill>
              </a:rPr>
              <a:t>importantes </a:t>
            </a:r>
            <a:r>
              <a:rPr lang="es" sz="3400">
                <a:solidFill>
                  <a:srgbClr val="FF00FF"/>
                </a:solidFill>
              </a:rPr>
              <a:t>[Año </a:t>
            </a:r>
            <a:r>
              <a:rPr i="1" lang="es" sz="1955">
                <a:solidFill>
                  <a:srgbClr val="FF00FF"/>
                </a:solidFill>
              </a:rPr>
              <a:t>(revisa las fechas de la tabla)</a:t>
            </a:r>
            <a:r>
              <a:rPr lang="es" sz="3400">
                <a:solidFill>
                  <a:srgbClr val="FF00FF"/>
                </a:solidFill>
              </a:rPr>
              <a:t>]</a:t>
            </a:r>
            <a:endParaRPr sz="340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5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000">
                <a:solidFill>
                  <a:srgbClr val="FF4C02"/>
                </a:solidFill>
              </a:rPr>
              <a:t>Más información o ayuda</a:t>
            </a:r>
            <a:r>
              <a:rPr b="1" lang="es" sz="3000">
                <a:solidFill>
                  <a:srgbClr val="FF00FF"/>
                </a:solidFill>
              </a:rPr>
              <a:t> </a:t>
            </a:r>
            <a:r>
              <a:rPr lang="es" sz="3000">
                <a:solidFill>
                  <a:srgbClr val="FF00FF"/>
                </a:solidFill>
              </a:rPr>
              <a:t>[Año]</a:t>
            </a:r>
            <a:r>
              <a:rPr b="1" lang="es" sz="3000">
                <a:solidFill>
                  <a:srgbClr val="FF4C02"/>
                </a:solidFill>
              </a:rPr>
              <a:t> </a:t>
            </a:r>
            <a:endParaRPr b="1" sz="3000">
              <a:solidFill>
                <a:srgbClr val="FF4C02"/>
              </a:solidFill>
            </a:endParaRPr>
          </a:p>
        </p:txBody>
      </p:sp>
      <p:sp>
        <p:nvSpPr>
          <p:cNvPr id="314" name="Google Shape;314;p50"/>
          <p:cNvSpPr txBox="1"/>
          <p:nvPr>
            <p:ph idx="1" type="body"/>
          </p:nvPr>
        </p:nvSpPr>
        <p:spPr>
          <a:xfrm>
            <a:off x="311700" y="1152475"/>
            <a:ext cx="4508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50">
                <a:solidFill>
                  <a:srgbClr val="FF00FF"/>
                </a:solidFill>
              </a:rPr>
              <a:t>[</a:t>
            </a:r>
            <a:r>
              <a:rPr b="1" lang="es" sz="1550">
                <a:solidFill>
                  <a:srgbClr val="FF00FF"/>
                </a:solidFill>
              </a:rPr>
              <a:t>Alguien de contacto de la </a:t>
            </a:r>
            <a:r>
              <a:rPr b="1" lang="es" sz="1550">
                <a:solidFill>
                  <a:srgbClr val="FF00FF"/>
                </a:solidFill>
              </a:rPr>
              <a:t>entidad u organización]: </a:t>
            </a:r>
            <a:r>
              <a:rPr lang="es" sz="1550">
                <a:solidFill>
                  <a:srgbClr val="FF00FF"/>
                </a:solidFill>
              </a:rPr>
              <a:t>[teléfono, email, horario]</a:t>
            </a:r>
            <a:endParaRPr sz="1550">
              <a:solidFill>
                <a:srgbClr val="FF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50">
              <a:solidFill>
                <a:srgbClr val="FF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50">
                <a:solidFill>
                  <a:srgbClr val="FF00FF"/>
                </a:solidFill>
              </a:rPr>
              <a:t>[Servicio de Apoyo a la Escolarización o equivalente de la zona]</a:t>
            </a:r>
            <a:endParaRPr sz="1550">
              <a:solidFill>
                <a:srgbClr val="FF00FF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50">
                <a:solidFill>
                  <a:srgbClr val="FF00FF"/>
                </a:solidFill>
              </a:rPr>
              <a:t>[Dirección, teléfono y email]</a:t>
            </a:r>
            <a:endParaRPr b="1" sz="1550">
              <a:solidFill>
                <a:srgbClr val="FF00FF"/>
              </a:solidFill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1550">
                <a:solidFill>
                  <a:srgbClr val="FF00FF"/>
                </a:solidFill>
              </a:rPr>
              <a:t>Web de escolarización de [Comunidad Autónoma] </a:t>
            </a:r>
            <a:r>
              <a:rPr lang="es" sz="1550">
                <a:solidFill>
                  <a:srgbClr val="FF00FF"/>
                </a:solidFill>
              </a:rPr>
              <a:t>[Web]</a:t>
            </a:r>
            <a:endParaRPr sz="1550">
              <a:solidFill>
                <a:srgbClr val="FF00FF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800"/>
              </a:spcAft>
              <a:buNone/>
            </a:pPr>
            <a:r>
              <a:rPr b="1" lang="es" sz="1550">
                <a:solidFill>
                  <a:srgbClr val="FF00FF"/>
                </a:solidFill>
              </a:rPr>
              <a:t>[</a:t>
            </a:r>
            <a:r>
              <a:rPr b="1" lang="es" sz="1550">
                <a:solidFill>
                  <a:srgbClr val="FF00FF"/>
                </a:solidFill>
              </a:rPr>
              <a:t>Sección de preguntas frecuentes</a:t>
            </a:r>
            <a:r>
              <a:rPr lang="es" sz="1550">
                <a:solidFill>
                  <a:srgbClr val="FF00FF"/>
                </a:solidFill>
              </a:rPr>
              <a:t> (enlace al apartado de la web de tu CCAA si existe)]</a:t>
            </a:r>
            <a:endParaRPr sz="1900">
              <a:solidFill>
                <a:srgbClr val="FF00FF"/>
              </a:solidFill>
            </a:endParaRPr>
          </a:p>
        </p:txBody>
      </p:sp>
      <p:sp>
        <p:nvSpPr>
          <p:cNvPr id="315" name="Google Shape;315;p50"/>
          <p:cNvSpPr/>
          <p:nvPr/>
        </p:nvSpPr>
        <p:spPr>
          <a:xfrm rot="981788">
            <a:off x="4367323" y="1886969"/>
            <a:ext cx="220428" cy="16129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16" name="Google Shape;316;p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95600" y="3104400"/>
            <a:ext cx="3202525" cy="1748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51"/>
          <p:cNvSpPr txBox="1"/>
          <p:nvPr>
            <p:ph idx="1" type="body"/>
          </p:nvPr>
        </p:nvSpPr>
        <p:spPr>
          <a:xfrm>
            <a:off x="311700" y="1152475"/>
            <a:ext cx="6778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s">
                <a:solidFill>
                  <a:srgbClr val="FF00FF"/>
                </a:solidFill>
              </a:rPr>
              <a:t>[Incluye los enlaces que hayas utilizado durante la presentación y/o consideres útiles: </a:t>
            </a:r>
            <a:endParaRPr i="1">
              <a:solidFill>
                <a:srgbClr val="FF00FF"/>
              </a:solidFill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</a:rPr>
              <a:t>Web de tu CCAA sobre escolarización:  www</a:t>
            </a:r>
            <a:r>
              <a:rPr lang="es">
                <a:solidFill>
                  <a:srgbClr val="FF00FF"/>
                </a:solidFill>
              </a:rPr>
              <a:t>...</a:t>
            </a:r>
            <a:r>
              <a:rPr lang="es">
                <a:solidFill>
                  <a:srgbClr val="FF00FF"/>
                </a:solidFill>
              </a:rPr>
              <a:t> </a:t>
            </a:r>
            <a:endParaRPr>
              <a:solidFill>
                <a:srgbClr val="FF00FF"/>
              </a:solidFill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</a:rPr>
              <a:t>Buscador de centros: www…</a:t>
            </a:r>
            <a:endParaRPr>
              <a:solidFill>
                <a:srgbClr val="FF00FF"/>
              </a:solidFill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</a:rPr>
              <a:t>PDF solicitud en papel: www…</a:t>
            </a:r>
            <a:endParaRPr>
              <a:solidFill>
                <a:srgbClr val="FF00FF"/>
              </a:solidFill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</a:rPr>
              <a:t>Baremación detallada: www…</a:t>
            </a:r>
            <a:endParaRPr>
              <a:solidFill>
                <a:srgbClr val="FF00FF"/>
              </a:solidFill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</a:rPr>
              <a:t>Preguntas frecuentes: www…</a:t>
            </a:r>
            <a:endParaRPr>
              <a:solidFill>
                <a:srgbClr val="FF00FF"/>
              </a:solidFill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</a:rPr>
              <a:t>…]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322" name="Google Shape;322;p5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000">
                <a:solidFill>
                  <a:srgbClr val="FF4C02"/>
                </a:solidFill>
              </a:rPr>
              <a:t>Enlaces</a:t>
            </a:r>
            <a:r>
              <a:rPr b="1" lang="es" sz="3000">
                <a:solidFill>
                  <a:srgbClr val="FF00FF"/>
                </a:solidFill>
              </a:rPr>
              <a:t> </a:t>
            </a:r>
            <a:r>
              <a:rPr lang="es" sz="3000">
                <a:solidFill>
                  <a:srgbClr val="FF00FF"/>
                </a:solidFill>
              </a:rPr>
              <a:t>[Año]</a:t>
            </a:r>
            <a:endParaRPr b="1" sz="3000">
              <a:solidFill>
                <a:srgbClr val="FF00FF"/>
              </a:solidFill>
            </a:endParaRPr>
          </a:p>
        </p:txBody>
      </p:sp>
      <p:pic>
        <p:nvPicPr>
          <p:cNvPr id="323" name="Google Shape;323;p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18925" y="2829400"/>
            <a:ext cx="1727875" cy="183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8008" y="1345625"/>
            <a:ext cx="3721651" cy="3364324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6"/>
          <p:cNvSpPr txBox="1"/>
          <p:nvPr>
            <p:ph type="ctrTitle"/>
          </p:nvPr>
        </p:nvSpPr>
        <p:spPr>
          <a:xfrm>
            <a:off x="598975" y="651200"/>
            <a:ext cx="3972900" cy="113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dk1"/>
                </a:solidFill>
              </a:rPr>
              <a:t>Los</a:t>
            </a:r>
            <a:r>
              <a:rPr lang="es" sz="3000">
                <a:solidFill>
                  <a:schemeClr val="dk1"/>
                </a:solidFill>
              </a:rPr>
              <a:t> </a:t>
            </a:r>
            <a:r>
              <a:rPr b="1" lang="es" sz="3000">
                <a:solidFill>
                  <a:srgbClr val="F1A800"/>
                </a:solidFill>
              </a:rPr>
              <a:t>colegios diversos</a:t>
            </a:r>
            <a:r>
              <a:rPr lang="es" sz="3000">
                <a:solidFill>
                  <a:srgbClr val="F1A800"/>
                </a:solidFill>
              </a:rPr>
              <a:t> </a:t>
            </a:r>
            <a:r>
              <a:rPr lang="es" sz="3000">
                <a:solidFill>
                  <a:schemeClr val="dk1"/>
                </a:solidFill>
              </a:rPr>
              <a:t>son </a:t>
            </a:r>
            <a:r>
              <a:rPr b="1" lang="es" sz="3000">
                <a:solidFill>
                  <a:srgbClr val="45B282"/>
                </a:solidFill>
              </a:rPr>
              <a:t>positivos </a:t>
            </a:r>
            <a:r>
              <a:rPr lang="es" sz="3000">
                <a:solidFill>
                  <a:schemeClr val="dk1"/>
                </a:solidFill>
              </a:rPr>
              <a:t>para los niños y las niñas</a:t>
            </a:r>
            <a:endParaRPr sz="3000">
              <a:solidFill>
                <a:schemeClr val="dk1"/>
              </a:solidFill>
            </a:endParaRPr>
          </a:p>
        </p:txBody>
      </p:sp>
      <p:sp>
        <p:nvSpPr>
          <p:cNvPr id="74" name="Google Shape;74;p16"/>
          <p:cNvSpPr txBox="1"/>
          <p:nvPr/>
        </p:nvSpPr>
        <p:spPr>
          <a:xfrm>
            <a:off x="598975" y="2668950"/>
            <a:ext cx="2985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000">
                <a:solidFill>
                  <a:srgbClr val="FF4C02"/>
                </a:solidFill>
                <a:latin typeface="Lato"/>
                <a:ea typeface="Lato"/>
                <a:cs typeface="Lato"/>
                <a:sym typeface="Lato"/>
              </a:rPr>
              <a:t>Aprenden</a:t>
            </a:r>
            <a:r>
              <a:rPr b="1" lang="es" sz="3000">
                <a:solidFill>
                  <a:srgbClr val="FF4C02"/>
                </a:solidFill>
                <a:latin typeface="Lato"/>
                <a:ea typeface="Lato"/>
                <a:cs typeface="Lato"/>
                <a:sym typeface="Lato"/>
              </a:rPr>
              <a:t> mejor</a:t>
            </a:r>
            <a:endParaRPr b="1" sz="3000">
              <a:solidFill>
                <a:srgbClr val="FF4C0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8" name="Google Shape;328;p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0725" y="662575"/>
            <a:ext cx="6944200" cy="3899425"/>
          </a:xfrm>
          <a:prstGeom prst="rect">
            <a:avLst/>
          </a:prstGeom>
          <a:noFill/>
          <a:ln>
            <a:noFill/>
          </a:ln>
        </p:spPr>
      </p:pic>
      <p:sp>
        <p:nvSpPr>
          <p:cNvPr id="329" name="Google Shape;329;p52"/>
          <p:cNvSpPr txBox="1"/>
          <p:nvPr/>
        </p:nvSpPr>
        <p:spPr>
          <a:xfrm>
            <a:off x="3206975" y="1177250"/>
            <a:ext cx="4763100" cy="14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9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¿Qué palabra te llevas del taller?</a:t>
            </a:r>
            <a:endParaRPr b="1" sz="39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330" name="Google Shape;330;p52"/>
          <p:cNvPicPr preferRelativeResize="0"/>
          <p:nvPr/>
        </p:nvPicPr>
        <p:blipFill rotWithShape="1">
          <a:blip r:embed="rId4">
            <a:alphaModFix/>
          </a:blip>
          <a:srcRect b="69795" l="17030" r="67052" t="15575"/>
          <a:stretch/>
        </p:blipFill>
        <p:spPr>
          <a:xfrm>
            <a:off x="1086701" y="1403304"/>
            <a:ext cx="507890" cy="542672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52"/>
          <p:cNvPicPr preferRelativeResize="0"/>
          <p:nvPr/>
        </p:nvPicPr>
        <p:blipFill rotWithShape="1">
          <a:blip r:embed="rId4">
            <a:alphaModFix/>
          </a:blip>
          <a:srcRect b="49213" l="33076" r="46269" t="33141"/>
          <a:stretch/>
        </p:blipFill>
        <p:spPr>
          <a:xfrm>
            <a:off x="1811283" y="1818222"/>
            <a:ext cx="659060" cy="6545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52"/>
          <p:cNvPicPr preferRelativeResize="0"/>
          <p:nvPr/>
        </p:nvPicPr>
        <p:blipFill rotWithShape="1">
          <a:blip r:embed="rId4">
            <a:alphaModFix/>
          </a:blip>
          <a:srcRect b="14908" l="68637" r="10708" t="67446"/>
          <a:stretch/>
        </p:blipFill>
        <p:spPr>
          <a:xfrm>
            <a:off x="532221" y="2367432"/>
            <a:ext cx="659060" cy="6545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53"/>
          <p:cNvSpPr txBox="1"/>
          <p:nvPr>
            <p:ph idx="1" type="body"/>
          </p:nvPr>
        </p:nvSpPr>
        <p:spPr>
          <a:xfrm>
            <a:off x="2400775" y="859450"/>
            <a:ext cx="61929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800">
                <a:solidFill>
                  <a:schemeClr val="dk1"/>
                </a:solidFill>
              </a:rPr>
              <a:t>Aplica y </a:t>
            </a:r>
            <a:r>
              <a:rPr b="1" lang="es" sz="2800">
                <a:solidFill>
                  <a:srgbClr val="FF4C02"/>
                </a:solidFill>
              </a:rPr>
              <a:t>comparte</a:t>
            </a:r>
            <a:r>
              <a:rPr lang="es" sz="2800">
                <a:solidFill>
                  <a:srgbClr val="FF4C02"/>
                </a:solidFill>
              </a:rPr>
              <a:t> </a:t>
            </a:r>
            <a:r>
              <a:rPr lang="es" sz="2800">
                <a:solidFill>
                  <a:schemeClr val="dk1"/>
                </a:solidFill>
              </a:rPr>
              <a:t>lo que has</a:t>
            </a:r>
            <a:r>
              <a:rPr b="1" lang="es" sz="2800">
                <a:solidFill>
                  <a:schemeClr val="dk1"/>
                </a:solidFill>
              </a:rPr>
              <a:t> </a:t>
            </a:r>
            <a:r>
              <a:rPr b="1" lang="es" sz="2800">
                <a:solidFill>
                  <a:srgbClr val="FF4C02"/>
                </a:solidFill>
              </a:rPr>
              <a:t>descubierto</a:t>
            </a:r>
            <a:r>
              <a:rPr lang="es" sz="2800">
                <a:solidFill>
                  <a:srgbClr val="FF4C02"/>
                </a:solidFill>
              </a:rPr>
              <a:t> </a:t>
            </a:r>
            <a:r>
              <a:rPr lang="es" sz="2800">
                <a:solidFill>
                  <a:schemeClr val="dk1"/>
                </a:solidFill>
              </a:rPr>
              <a:t>hoy.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s" sz="2800">
                <a:solidFill>
                  <a:schemeClr val="dk1"/>
                </a:solidFill>
              </a:rPr>
              <a:t>Sigue aprendiendo sobre la </a:t>
            </a:r>
            <a:r>
              <a:rPr b="1" lang="es" sz="2800">
                <a:solidFill>
                  <a:srgbClr val="F1A800"/>
                </a:solidFill>
              </a:rPr>
              <a:t>diversidad</a:t>
            </a:r>
            <a:r>
              <a:rPr lang="es" sz="2800">
                <a:solidFill>
                  <a:schemeClr val="dk1"/>
                </a:solidFill>
              </a:rPr>
              <a:t>, la </a:t>
            </a:r>
            <a:r>
              <a:rPr b="1" lang="es" sz="2800">
                <a:solidFill>
                  <a:srgbClr val="F1A800"/>
                </a:solidFill>
              </a:rPr>
              <a:t>inclusión </a:t>
            </a:r>
            <a:r>
              <a:rPr lang="es" sz="2800">
                <a:solidFill>
                  <a:schemeClr val="dk1"/>
                </a:solidFill>
              </a:rPr>
              <a:t>y sus </a:t>
            </a:r>
            <a:r>
              <a:rPr b="1" lang="es" sz="2800">
                <a:solidFill>
                  <a:srgbClr val="F1A800"/>
                </a:solidFill>
              </a:rPr>
              <a:t>beneficios.</a:t>
            </a:r>
            <a:endParaRPr b="1" sz="2800">
              <a:solidFill>
                <a:srgbClr val="F1A8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s" sz="2800">
                <a:solidFill>
                  <a:schemeClr val="dk1"/>
                </a:solidFill>
              </a:rPr>
              <a:t>Ven a </a:t>
            </a:r>
            <a:r>
              <a:rPr b="1" lang="es" sz="2800">
                <a:solidFill>
                  <a:srgbClr val="45B282"/>
                </a:solidFill>
              </a:rPr>
              <a:t>hablar con nosotros</a:t>
            </a:r>
            <a:r>
              <a:rPr lang="es" sz="2800">
                <a:solidFill>
                  <a:schemeClr val="dk1"/>
                </a:solidFill>
              </a:rPr>
              <a:t> siempre que lo necesites.</a:t>
            </a:r>
            <a:endParaRPr sz="2800">
              <a:solidFill>
                <a:schemeClr val="dk1"/>
              </a:solidFill>
            </a:endParaRPr>
          </a:p>
        </p:txBody>
      </p:sp>
      <p:pic>
        <p:nvPicPr>
          <p:cNvPr id="338" name="Google Shape;338;p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-1358713" y="1804414"/>
            <a:ext cx="4699800" cy="1507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18325" y="662575"/>
            <a:ext cx="6944200" cy="3899425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7"/>
          <p:cNvSpPr txBox="1"/>
          <p:nvPr/>
        </p:nvSpPr>
        <p:spPr>
          <a:xfrm>
            <a:off x="3054575" y="1071875"/>
            <a:ext cx="4763100" cy="17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¿Cómo podemos hacer que todos los colegios sean diversos?</a:t>
            </a:r>
            <a:endParaRPr b="1" sz="34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81" name="Google Shape;81;p17"/>
          <p:cNvPicPr preferRelativeResize="0"/>
          <p:nvPr/>
        </p:nvPicPr>
        <p:blipFill rotWithShape="1">
          <a:blip r:embed="rId4">
            <a:alphaModFix/>
          </a:blip>
          <a:srcRect b="69795" l="17030" r="67052" t="15575"/>
          <a:stretch/>
        </p:blipFill>
        <p:spPr>
          <a:xfrm>
            <a:off x="934301" y="1403304"/>
            <a:ext cx="507890" cy="5426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7"/>
          <p:cNvPicPr preferRelativeResize="0"/>
          <p:nvPr/>
        </p:nvPicPr>
        <p:blipFill rotWithShape="1">
          <a:blip r:embed="rId4">
            <a:alphaModFix/>
          </a:blip>
          <a:srcRect b="49213" l="33076" r="46269" t="33141"/>
          <a:stretch/>
        </p:blipFill>
        <p:spPr>
          <a:xfrm>
            <a:off x="1658883" y="1818222"/>
            <a:ext cx="659060" cy="654557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7"/>
          <p:cNvPicPr preferRelativeResize="0"/>
          <p:nvPr/>
        </p:nvPicPr>
        <p:blipFill rotWithShape="1">
          <a:blip r:embed="rId4">
            <a:alphaModFix/>
          </a:blip>
          <a:srcRect b="14908" l="68637" r="10708" t="67446"/>
          <a:stretch/>
        </p:blipFill>
        <p:spPr>
          <a:xfrm>
            <a:off x="379821" y="2367432"/>
            <a:ext cx="659060" cy="6545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3200" y="251925"/>
            <a:ext cx="1619951" cy="1106826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2170800" y="1673525"/>
            <a:ext cx="48024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2200">
                <a:solidFill>
                  <a:srgbClr val="000000"/>
                </a:solidFill>
              </a:rPr>
              <a:t>Ayudando </a:t>
            </a:r>
            <a:r>
              <a:rPr lang="es" sz="2200">
                <a:solidFill>
                  <a:schemeClr val="dk1"/>
                </a:solidFill>
              </a:rPr>
              <a:t>a</a:t>
            </a:r>
            <a:r>
              <a:rPr b="1" lang="es" sz="2200">
                <a:solidFill>
                  <a:schemeClr val="dk1"/>
                </a:solidFill>
              </a:rPr>
              <a:t> </a:t>
            </a:r>
            <a:r>
              <a:rPr b="1" lang="es" sz="2200">
                <a:solidFill>
                  <a:srgbClr val="FF4C02"/>
                </a:solidFill>
              </a:rPr>
              <a:t>elegir mejor</a:t>
            </a:r>
            <a:r>
              <a:rPr b="1" lang="es" sz="2200">
                <a:solidFill>
                  <a:schemeClr val="dk1"/>
                </a:solidFill>
              </a:rPr>
              <a:t> </a:t>
            </a:r>
            <a:r>
              <a:rPr lang="es" sz="2200">
                <a:solidFill>
                  <a:schemeClr val="dk1"/>
                </a:solidFill>
              </a:rPr>
              <a:t>el colegio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2200">
                <a:solidFill>
                  <a:schemeClr val="dk1"/>
                </a:solidFill>
              </a:rPr>
              <a:t>Enseñando cómo </a:t>
            </a:r>
            <a:r>
              <a:rPr b="1" lang="es" sz="2200">
                <a:solidFill>
                  <a:srgbClr val="45B282"/>
                </a:solidFill>
              </a:rPr>
              <a:t>conseguir plaza</a:t>
            </a:r>
            <a:endParaRPr b="1" sz="2200">
              <a:solidFill>
                <a:srgbClr val="45B282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s" sz="2200">
                <a:solidFill>
                  <a:schemeClr val="dk1"/>
                </a:solidFill>
              </a:rPr>
              <a:t>Conocer </a:t>
            </a:r>
            <a:r>
              <a:rPr b="1" lang="es" sz="2200">
                <a:solidFill>
                  <a:srgbClr val="009BA5"/>
                </a:solidFill>
              </a:rPr>
              <a:t>cuándo y cómo</a:t>
            </a:r>
            <a:r>
              <a:rPr lang="es" sz="2200">
                <a:solidFill>
                  <a:schemeClr val="dk1"/>
                </a:solidFill>
              </a:rPr>
              <a:t> hacerlo</a:t>
            </a:r>
            <a:endParaRPr sz="2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/>
        </p:nvSpPr>
        <p:spPr>
          <a:xfrm>
            <a:off x="1869288" y="3782525"/>
            <a:ext cx="54054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200">
                <a:solidFill>
                  <a:srgbClr val="F1A800"/>
                </a:solidFill>
                <a:latin typeface="Lato"/>
                <a:ea typeface="Lato"/>
                <a:cs typeface="Lato"/>
                <a:sym typeface="Lato"/>
              </a:rPr>
              <a:t>Y para eso es este taller</a:t>
            </a:r>
            <a:endParaRPr b="1" sz="500">
              <a:solidFill>
                <a:srgbClr val="F1A800"/>
              </a:solidFill>
            </a:endParaRPr>
          </a:p>
        </p:txBody>
      </p:sp>
      <p:pic>
        <p:nvPicPr>
          <p:cNvPr id="95" name="Google Shape;9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3200" y="251925"/>
            <a:ext cx="1619951" cy="1106826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2170800" y="1673525"/>
            <a:ext cx="48024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2200">
                <a:solidFill>
                  <a:schemeClr val="dk1"/>
                </a:solidFill>
              </a:rPr>
              <a:t>Ayudando a</a:t>
            </a:r>
            <a:r>
              <a:rPr b="1" lang="es" sz="2200">
                <a:solidFill>
                  <a:schemeClr val="dk1"/>
                </a:solidFill>
              </a:rPr>
              <a:t> </a:t>
            </a:r>
            <a:r>
              <a:rPr b="1" lang="es" sz="2200">
                <a:solidFill>
                  <a:srgbClr val="FF4C02"/>
                </a:solidFill>
              </a:rPr>
              <a:t>elegir mejor</a:t>
            </a:r>
            <a:r>
              <a:rPr b="1" lang="es" sz="2200">
                <a:solidFill>
                  <a:schemeClr val="dk1"/>
                </a:solidFill>
              </a:rPr>
              <a:t> </a:t>
            </a:r>
            <a:r>
              <a:rPr lang="es" sz="2200">
                <a:solidFill>
                  <a:schemeClr val="dk1"/>
                </a:solidFill>
              </a:rPr>
              <a:t>el colegio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2200">
                <a:solidFill>
                  <a:schemeClr val="dk1"/>
                </a:solidFill>
              </a:rPr>
              <a:t>Enseñando cómo </a:t>
            </a:r>
            <a:r>
              <a:rPr b="1" lang="es" sz="2200">
                <a:solidFill>
                  <a:srgbClr val="45B282"/>
                </a:solidFill>
              </a:rPr>
              <a:t>conseguir plaza</a:t>
            </a:r>
            <a:endParaRPr b="1" sz="2200">
              <a:solidFill>
                <a:srgbClr val="45B282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s" sz="2200">
                <a:solidFill>
                  <a:schemeClr val="dk1"/>
                </a:solidFill>
              </a:rPr>
              <a:t>Conocer </a:t>
            </a:r>
            <a:r>
              <a:rPr b="1" lang="es" sz="2200">
                <a:solidFill>
                  <a:srgbClr val="009BA5"/>
                </a:solidFill>
              </a:rPr>
              <a:t>cuándo y cómo</a:t>
            </a:r>
            <a:r>
              <a:rPr lang="es" sz="2200">
                <a:solidFill>
                  <a:schemeClr val="dk1"/>
                </a:solidFill>
              </a:rPr>
              <a:t> hacerlo</a:t>
            </a:r>
            <a:endParaRPr sz="2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8175" y="452125"/>
            <a:ext cx="8145102" cy="423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0"/>
          <p:cNvSpPr txBox="1"/>
          <p:nvPr/>
        </p:nvSpPr>
        <p:spPr>
          <a:xfrm>
            <a:off x="2838375" y="998138"/>
            <a:ext cx="3524700" cy="28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4300">
                <a:latin typeface="Lato"/>
                <a:ea typeface="Lato"/>
                <a:cs typeface="Lato"/>
                <a:sym typeface="Lato"/>
              </a:rPr>
              <a:t>Me </a:t>
            </a:r>
            <a:endParaRPr b="1" sz="43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4300">
                <a:latin typeface="Lato"/>
                <a:ea typeface="Lato"/>
                <a:cs typeface="Lato"/>
                <a:sym typeface="Lato"/>
              </a:rPr>
              <a:t>gustaría </a:t>
            </a:r>
            <a:endParaRPr b="1" sz="43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4300">
                <a:latin typeface="Lato"/>
                <a:ea typeface="Lato"/>
                <a:cs typeface="Lato"/>
                <a:sym typeface="Lato"/>
              </a:rPr>
              <a:t>que el colegio…</a:t>
            </a:r>
            <a:endParaRPr b="1" sz="43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ctrTitle"/>
          </p:nvPr>
        </p:nvSpPr>
        <p:spPr>
          <a:xfrm>
            <a:off x="1197450" y="502625"/>
            <a:ext cx="67491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222222"/>
                </a:solidFill>
                <a:latin typeface="Oswald Medium"/>
                <a:ea typeface="Oswald Medium"/>
                <a:cs typeface="Oswald Medium"/>
                <a:sym typeface="Oswald Medium"/>
              </a:rPr>
              <a:t>EL PROCESO DE ESCOLARIZACIÓN</a:t>
            </a:r>
            <a:endParaRPr>
              <a:solidFill>
                <a:srgbClr val="222222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108" name="Google Shape;108;p21"/>
          <p:cNvSpPr/>
          <p:nvPr/>
        </p:nvSpPr>
        <p:spPr>
          <a:xfrm>
            <a:off x="2418611" y="3909273"/>
            <a:ext cx="945600" cy="818100"/>
          </a:xfrm>
          <a:prstGeom prst="triangle">
            <a:avLst>
              <a:gd fmla="val 50000" name="adj"/>
            </a:avLst>
          </a:prstGeom>
          <a:solidFill>
            <a:srgbClr val="E6E6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1"/>
          <p:cNvSpPr/>
          <p:nvPr/>
        </p:nvSpPr>
        <p:spPr>
          <a:xfrm>
            <a:off x="4159391" y="3854058"/>
            <a:ext cx="943800" cy="943800"/>
          </a:xfrm>
          <a:prstGeom prst="ellipse">
            <a:avLst/>
          </a:prstGeom>
          <a:solidFill>
            <a:srgbClr val="E6E6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1"/>
          <p:cNvSpPr/>
          <p:nvPr/>
        </p:nvSpPr>
        <p:spPr>
          <a:xfrm>
            <a:off x="5898294" y="3912456"/>
            <a:ext cx="827100" cy="827100"/>
          </a:xfrm>
          <a:prstGeom prst="rect">
            <a:avLst/>
          </a:prstGeom>
          <a:solidFill>
            <a:srgbClr val="85858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1" name="Google Shape;111;p21"/>
          <p:cNvPicPr preferRelativeResize="0"/>
          <p:nvPr/>
        </p:nvPicPr>
        <p:blipFill rotWithShape="1">
          <a:blip r:embed="rId3">
            <a:alphaModFix/>
          </a:blip>
          <a:srcRect b="-2053" l="14661" r="64684" t="84408"/>
          <a:stretch/>
        </p:blipFill>
        <p:spPr>
          <a:xfrm>
            <a:off x="2445921" y="2946649"/>
            <a:ext cx="795160" cy="7549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1"/>
          <p:cNvPicPr preferRelativeResize="0"/>
          <p:nvPr/>
        </p:nvPicPr>
        <p:blipFill rotWithShape="1">
          <a:blip r:embed="rId3">
            <a:alphaModFix/>
          </a:blip>
          <a:srcRect b="-2625" l="33076" r="46269" t="84980"/>
          <a:stretch/>
        </p:blipFill>
        <p:spPr>
          <a:xfrm>
            <a:off x="4233699" y="2961886"/>
            <a:ext cx="795160" cy="7549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21"/>
          <p:cNvPicPr preferRelativeResize="0"/>
          <p:nvPr/>
        </p:nvPicPr>
        <p:blipFill rotWithShape="1">
          <a:blip r:embed="rId3">
            <a:alphaModFix/>
          </a:blip>
          <a:srcRect b="13302" l="88597" r="-4513" t="69052"/>
          <a:stretch/>
        </p:blipFill>
        <p:spPr>
          <a:xfrm rot="-2700000">
            <a:off x="5169646" y="3956509"/>
            <a:ext cx="507891" cy="6545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21"/>
          <p:cNvPicPr preferRelativeResize="0"/>
          <p:nvPr/>
        </p:nvPicPr>
        <p:blipFill rotWithShape="1">
          <a:blip r:embed="rId3">
            <a:alphaModFix/>
          </a:blip>
          <a:srcRect b="14908" l="68637" r="10708" t="67446"/>
          <a:stretch/>
        </p:blipFill>
        <p:spPr>
          <a:xfrm>
            <a:off x="5898288" y="2961875"/>
            <a:ext cx="760136" cy="7549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21"/>
          <p:cNvPicPr preferRelativeResize="0"/>
          <p:nvPr/>
        </p:nvPicPr>
        <p:blipFill rotWithShape="1">
          <a:blip r:embed="rId3">
            <a:alphaModFix/>
          </a:blip>
          <a:srcRect b="13302" l="88597" r="-4513" t="69052"/>
          <a:stretch/>
        </p:blipFill>
        <p:spPr>
          <a:xfrm rot="-2700000">
            <a:off x="3445046" y="3956509"/>
            <a:ext cx="507891" cy="6545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