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Oswald Medium"/>
      <p:regular r:id="rId49"/>
      <p:bold r:id="rId50"/>
    </p:embeddedFont>
    <p:embeddedFont>
      <p:font typeface="Lato"/>
      <p:regular r:id="rId51"/>
      <p:bold r:id="rId52"/>
      <p:italic r:id="rId53"/>
      <p:boldItalic r:id="rId54"/>
    </p:embeddedFont>
    <p:embeddedFont>
      <p:font typeface="Oswald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3346D7-C69D-45E4-90A8-DDE4C4B0F358}">
  <a:tblStyle styleId="{8E3346D7-C69D-45E4-90A8-DDE4C4B0F3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Oswald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-regular.fntdata"/><Relationship Id="rId50" Type="http://schemas.openxmlformats.org/officeDocument/2006/relationships/font" Target="fonts/OswaldMedium-bold.fntdata"/><Relationship Id="rId53" Type="http://schemas.openxmlformats.org/officeDocument/2006/relationships/font" Target="fonts/Lato-italic.fntdata"/><Relationship Id="rId52" Type="http://schemas.openxmlformats.org/officeDocument/2006/relationships/font" Target="fonts/Lato-bold.fntdata"/><Relationship Id="rId11" Type="http://schemas.openxmlformats.org/officeDocument/2006/relationships/slide" Target="slides/slide5.xml"/><Relationship Id="rId55" Type="http://schemas.openxmlformats.org/officeDocument/2006/relationships/font" Target="fonts/Oswald-regular.fntdata"/><Relationship Id="rId10" Type="http://schemas.openxmlformats.org/officeDocument/2006/relationships/slide" Target="slides/slide4.xml"/><Relationship Id="rId54" Type="http://schemas.openxmlformats.org/officeDocument/2006/relationships/font" Target="fonts/La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56" Type="http://schemas.openxmlformats.org/officeDocument/2006/relationships/font" Target="fonts/Oswald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c1dddc909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9c1dddc909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0c3a8f22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0c3a8f22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0c3a8f22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e0c3a8f22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0c3a8f22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0c3a8f22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0c3a8f22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0c3a8f22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0c3a8f22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e0c3a8f22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0c3a8f22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e0c3a8f22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0c3a8f22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e0c3a8f22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0c3a8f229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e0c3a8f229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0c3a8f22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e0c3a8f22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0c3a8f22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e0c3a8f22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893646e2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893646e2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0c3a8f229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e0c3a8f22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e0c3a8f22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e0c3a8f22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0c3a8f22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e0c3a8f22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e0c3a8f229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e0c3a8f22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0c3a8f22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e0c3a8f22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0c3a8f22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e0c3a8f22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0c3a8f229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e0c3a8f22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0c3a8f22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e0c3a8f22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e0c3a8f22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e0c3a8f22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0c3a8f229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0c3a8f229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2ffa14d5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2ffa14d5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e9b3a9cb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2e9b3a9cb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e0c3a8f229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e0c3a8f229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e0c3a8f229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e0c3a8f229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e0c3a8f229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e0c3a8f22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e0c3a8f229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e0c3a8f229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e0c3a8f229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e0c3a8f229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e9b3a9cb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2e9b3a9cb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e0c3a8f229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e0c3a8f229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e0c3a8f229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e0c3a8f22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e0c3a8f229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e0c3a8f229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76175ae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376175ae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e0c3a8f229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e0c3a8f229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e0c3a8f229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e0c3a8f229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e0c3a8f229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e0c3a8f229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2ffa14d5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32ffa14d5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2ffa14d5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2ffa14d5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2ffa14d5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2ffa14d5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0c3a8f2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e0c3a8f2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683b7c86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683b7c8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800"/>
              <a:buFont typeface="Lato"/>
              <a:buNone/>
              <a:defRPr sz="2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775" y="770725"/>
            <a:ext cx="4410750" cy="24348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753625" y="3327450"/>
            <a:ext cx="3818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Lato"/>
                <a:ea typeface="Lato"/>
                <a:cs typeface="Lato"/>
                <a:sym typeface="Lato"/>
              </a:rPr>
              <a:t>Taller de escolarización inclusiva para familias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ctrTitle"/>
          </p:nvPr>
        </p:nvSpPr>
        <p:spPr>
          <a:xfrm>
            <a:off x="1197450" y="502625"/>
            <a:ext cx="6749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22222"/>
                </a:solidFill>
                <a:latin typeface="Oswald Medium"/>
                <a:ea typeface="Oswald Medium"/>
                <a:cs typeface="Oswald Medium"/>
                <a:sym typeface="Oswald Medium"/>
              </a:rPr>
              <a:t>EL PROCESO DE ESCOLARIZACIÓN</a:t>
            </a:r>
            <a:endParaRPr>
              <a:solidFill>
                <a:srgbClr val="222222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2418611" y="3909273"/>
            <a:ext cx="945600" cy="818100"/>
          </a:xfrm>
          <a:prstGeom prst="triangle">
            <a:avLst>
              <a:gd fmla="val 50000" name="adj"/>
            </a:avLst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4159391" y="3854058"/>
            <a:ext cx="943800" cy="9438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5898294" y="3912456"/>
            <a:ext cx="827100" cy="827100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b="-2053" l="14661" r="64684" t="84408"/>
          <a:stretch/>
        </p:blipFill>
        <p:spPr>
          <a:xfrm>
            <a:off x="2445921" y="2946649"/>
            <a:ext cx="795160" cy="75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-2625" l="33076" r="46269" t="84980"/>
          <a:stretch/>
        </p:blipFill>
        <p:spPr>
          <a:xfrm>
            <a:off x="4233699" y="2961886"/>
            <a:ext cx="795160" cy="75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13302" l="88597" r="-4513" t="69052"/>
          <a:stretch/>
        </p:blipFill>
        <p:spPr>
          <a:xfrm rot="-2700000">
            <a:off x="5169646" y="3956509"/>
            <a:ext cx="507891" cy="65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14908" l="68637" r="10708" t="67446"/>
          <a:stretch/>
        </p:blipFill>
        <p:spPr>
          <a:xfrm>
            <a:off x="5898288" y="2961875"/>
            <a:ext cx="760136" cy="75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13302" l="88597" r="-4513" t="69052"/>
          <a:stretch/>
        </p:blipFill>
        <p:spPr>
          <a:xfrm rot="-2700000">
            <a:off x="3445046" y="3956509"/>
            <a:ext cx="507891" cy="654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SzPts val="990"/>
              <a:buNone/>
            </a:pPr>
            <a:r>
              <a:rPr b="1" lang="es">
                <a:solidFill>
                  <a:srgbClr val="45B282"/>
                </a:solidFill>
              </a:rPr>
              <a:t>ESCOLARIZAR</a:t>
            </a:r>
            <a:r>
              <a:rPr lang="es">
                <a:solidFill>
                  <a:schemeClr val="dk1"/>
                </a:solidFill>
              </a:rPr>
              <a:t> es conseguir una </a:t>
            </a:r>
            <a:r>
              <a:rPr b="1" lang="es">
                <a:solidFill>
                  <a:srgbClr val="FF4C02"/>
                </a:solidFill>
              </a:rPr>
              <a:t>plaza</a:t>
            </a:r>
            <a:r>
              <a:rPr lang="es">
                <a:solidFill>
                  <a:srgbClr val="FF4C02"/>
                </a:solidFill>
              </a:rPr>
              <a:t> </a:t>
            </a:r>
            <a:r>
              <a:rPr lang="es">
                <a:solidFill>
                  <a:schemeClr val="dk1"/>
                </a:solidFill>
              </a:rPr>
              <a:t>en un </a:t>
            </a:r>
            <a:r>
              <a:rPr b="1" lang="es">
                <a:solidFill>
                  <a:srgbClr val="45B282"/>
                </a:solidFill>
              </a:rPr>
              <a:t>colegio </a:t>
            </a:r>
            <a:r>
              <a:rPr lang="es">
                <a:solidFill>
                  <a:schemeClr val="dk1"/>
                </a:solidFill>
              </a:rPr>
              <a:t>para un niño o niña.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100" y="3016300"/>
            <a:ext cx="1981150" cy="176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490250" y="450150"/>
            <a:ext cx="7596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solidFill>
                  <a:schemeClr val="dk1"/>
                </a:solidFill>
              </a:rPr>
              <a:t>Tienes que </a:t>
            </a:r>
            <a:r>
              <a:rPr b="1" lang="es" sz="3400">
                <a:solidFill>
                  <a:srgbClr val="45B282"/>
                </a:solidFill>
              </a:rPr>
              <a:t>solicitar plaza</a:t>
            </a:r>
            <a:r>
              <a:rPr lang="es" sz="3400">
                <a:solidFill>
                  <a:schemeClr val="dk1"/>
                </a:solidFill>
              </a:rPr>
              <a:t> si:</a:t>
            </a:r>
            <a:endParaRPr sz="34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s" sz="3000">
                <a:solidFill>
                  <a:schemeClr val="dk1"/>
                </a:solidFill>
              </a:rPr>
              <a:t>tu hijo o hija </a:t>
            </a:r>
            <a:r>
              <a:rPr b="1" lang="es" sz="3000">
                <a:solidFill>
                  <a:schemeClr val="dk1"/>
                </a:solidFill>
              </a:rPr>
              <a:t>nunca ha ido</a:t>
            </a:r>
            <a:r>
              <a:rPr lang="es" sz="3000">
                <a:solidFill>
                  <a:schemeClr val="dk1"/>
                </a:solidFill>
              </a:rPr>
              <a:t> al colegio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Char char="-"/>
            </a:pPr>
            <a:r>
              <a:rPr lang="es" sz="3000">
                <a:solidFill>
                  <a:schemeClr val="dk1"/>
                </a:solidFill>
              </a:rPr>
              <a:t>tu hijo o hija cambia de </a:t>
            </a:r>
            <a:r>
              <a:rPr b="1" lang="es" sz="3000">
                <a:solidFill>
                  <a:schemeClr val="dk1"/>
                </a:solidFill>
              </a:rPr>
              <a:t>etapa educativa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425" y="4027350"/>
            <a:ext cx="1372450" cy="5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77109">
            <a:off x="6012912" y="2114148"/>
            <a:ext cx="3077185" cy="208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>
            <p:ph type="title"/>
          </p:nvPr>
        </p:nvSpPr>
        <p:spPr>
          <a:xfrm>
            <a:off x="311700" y="445025"/>
            <a:ext cx="266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29117"/>
              <a:buFont typeface="Arial"/>
              <a:buNone/>
            </a:pPr>
            <a:r>
              <a:rPr lang="es" sz="3400">
                <a:solidFill>
                  <a:srgbClr val="45B282"/>
                </a:solidFill>
                <a:latin typeface="Oswald Medium"/>
                <a:ea typeface="Oswald Medium"/>
                <a:cs typeface="Oswald Medium"/>
                <a:sym typeface="Oswald Medium"/>
              </a:rPr>
              <a:t>PASOS</a:t>
            </a:r>
            <a:endParaRPr>
              <a:solidFill>
                <a:srgbClr val="45B282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608625" y="1315300"/>
            <a:ext cx="477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Busca y conoce los colegios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Decide cuáles son tus opciones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Conoce el baremo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Consigue la documentación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Presenta la solicitud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Comprueba las listas y reclama (si hace falta)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Haz la matrícula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490250" y="450150"/>
            <a:ext cx="4693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>
                <a:solidFill>
                  <a:srgbClr val="45B282"/>
                </a:solidFill>
                <a:latin typeface="Oswald Medium"/>
                <a:ea typeface="Oswald Medium"/>
                <a:cs typeface="Oswald Medium"/>
                <a:sym typeface="Oswald Medium"/>
              </a:rPr>
              <a:t>PASO 1</a:t>
            </a:r>
            <a:endParaRPr b="1" sz="5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Busca y conoce los colegios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925" y="1545947"/>
            <a:ext cx="2622550" cy="27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1151300" y="1178700"/>
            <a:ext cx="71391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</a:rPr>
              <a:t>Accede al </a:t>
            </a:r>
            <a:r>
              <a:rPr b="1" lang="es" sz="3000">
                <a:solidFill>
                  <a:srgbClr val="45B282"/>
                </a:solidFill>
              </a:rPr>
              <a:t>buscador de colegios</a:t>
            </a:r>
            <a:r>
              <a:rPr lang="es" sz="3000">
                <a:solidFill>
                  <a:schemeClr val="dk1"/>
                </a:solidFill>
              </a:rPr>
              <a:t> de tu Comunidad Autónoma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</a:rPr>
              <a:t>Asiste a las </a:t>
            </a:r>
            <a:r>
              <a:rPr b="1" lang="es" sz="3000">
                <a:solidFill>
                  <a:srgbClr val="009BA5"/>
                </a:solidFill>
              </a:rPr>
              <a:t>jornadas de puertas abiertas </a:t>
            </a:r>
            <a:endParaRPr b="1" sz="3000">
              <a:solidFill>
                <a:srgbClr val="009BA5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3000">
                <a:solidFill>
                  <a:srgbClr val="FF4C02"/>
                </a:solidFill>
              </a:rPr>
              <a:t>Contacta</a:t>
            </a:r>
            <a:r>
              <a:rPr lang="es" sz="3000">
                <a:solidFill>
                  <a:schemeClr val="dk1"/>
                </a:solidFill>
              </a:rPr>
              <a:t> con los colegios y pregunta lo que necesites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490250" y="450150"/>
            <a:ext cx="48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>
                <a:solidFill>
                  <a:srgbClr val="45B282"/>
                </a:solidFill>
                <a:latin typeface="Oswald Medium"/>
                <a:ea typeface="Oswald Medium"/>
                <a:cs typeface="Oswald Medium"/>
                <a:sym typeface="Oswald Medium"/>
              </a:rPr>
              <a:t>PASO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Decide cuáles son tus opciones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926" y="1248187"/>
            <a:ext cx="2622550" cy="300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26166" r="0" t="0"/>
          <a:stretch/>
        </p:blipFill>
        <p:spPr>
          <a:xfrm rot="2">
            <a:off x="6666600" y="2132651"/>
            <a:ext cx="2192900" cy="201279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/>
          <p:nvPr/>
        </p:nvSpPr>
        <p:spPr>
          <a:xfrm>
            <a:off x="5633900" y="2741250"/>
            <a:ext cx="2672400" cy="19200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28575">
            <a:solidFill>
              <a:srgbClr val="FF4C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 txBox="1"/>
          <p:nvPr>
            <p:ph idx="4294967295" type="body"/>
          </p:nvPr>
        </p:nvSpPr>
        <p:spPr>
          <a:xfrm>
            <a:off x="5844650" y="2924700"/>
            <a:ext cx="2250900" cy="16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4C02"/>
                </a:solidFill>
              </a:rPr>
              <a:t>Recuerda:</a:t>
            </a:r>
            <a:endParaRPr b="1" sz="2000">
              <a:solidFill>
                <a:srgbClr val="FF4C02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</a:rPr>
              <a:t>Decide según tus criterios y necesidades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453200" y="678875"/>
            <a:ext cx="51807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</a:rPr>
              <a:t>En la </a:t>
            </a:r>
            <a:r>
              <a:rPr b="1" lang="es" sz="3000">
                <a:solidFill>
                  <a:srgbClr val="45B282"/>
                </a:solidFill>
              </a:rPr>
              <a:t>solicitud </a:t>
            </a:r>
            <a:r>
              <a:rPr lang="es" sz="3000">
                <a:solidFill>
                  <a:schemeClr val="dk1"/>
                </a:solidFill>
              </a:rPr>
              <a:t>podrás escribir hasta</a:t>
            </a:r>
            <a:r>
              <a:rPr lang="es" sz="3000">
                <a:solidFill>
                  <a:srgbClr val="FF00FF"/>
                </a:solidFill>
              </a:rPr>
              <a:t> </a:t>
            </a:r>
            <a:r>
              <a:rPr b="1" lang="es" sz="3000">
                <a:solidFill>
                  <a:srgbClr val="FF00FF"/>
                </a:solidFill>
              </a:rPr>
              <a:t>[número]</a:t>
            </a:r>
            <a:r>
              <a:rPr lang="es" sz="3000">
                <a:solidFill>
                  <a:schemeClr val="dk1"/>
                </a:solidFill>
              </a:rPr>
              <a:t> colegios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3000">
                <a:solidFill>
                  <a:schemeClr val="dk1"/>
                </a:solidFill>
              </a:rPr>
              <a:t>En orden de preferencia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28" y="3078450"/>
            <a:ext cx="2989725" cy="17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383125" y="467325"/>
            <a:ext cx="78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45B282"/>
                </a:solidFill>
              </a:rPr>
              <a:t>Necesidades Específicas de Apoyo Educativo</a:t>
            </a:r>
            <a:endParaRPr b="1" sz="3000">
              <a:solidFill>
                <a:srgbClr val="45B282"/>
              </a:solidFill>
            </a:endParaRPr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933275" y="1252600"/>
            <a:ext cx="4770900" cy="22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highlight>
                  <a:srgbClr val="FFFFFF"/>
                </a:highlight>
              </a:rPr>
              <a:t>Son niños y niñas que tienen más </a:t>
            </a:r>
            <a:r>
              <a:rPr b="1" lang="es" sz="2200">
                <a:solidFill>
                  <a:srgbClr val="45B282"/>
                </a:solidFill>
                <a:highlight>
                  <a:srgbClr val="FFFFFF"/>
                </a:highlight>
              </a:rPr>
              <a:t>dificultades para aprender</a:t>
            </a:r>
            <a:endParaRPr b="1" sz="2200">
              <a:solidFill>
                <a:srgbClr val="45B282"/>
              </a:solidFill>
              <a:highlight>
                <a:srgbClr val="FFFFFF"/>
              </a:highlight>
            </a:endParaRPr>
          </a:p>
          <a:p>
            <a:pPr indent="-368300" lvl="0" marL="809999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>
                <a:solidFill>
                  <a:schemeClr val="dk1"/>
                </a:solidFill>
                <a:highlight>
                  <a:srgbClr val="FFFFFF"/>
                </a:highlight>
              </a:rPr>
              <a:t>Hiperactividad o TDAH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80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>
                <a:solidFill>
                  <a:schemeClr val="dk1"/>
                </a:solidFill>
                <a:highlight>
                  <a:srgbClr val="FFFFFF"/>
                </a:highlight>
              </a:rPr>
              <a:t>Trastorno de Espectro Autista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80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>
                <a:solidFill>
                  <a:schemeClr val="dk1"/>
                </a:solidFill>
                <a:highlight>
                  <a:srgbClr val="FFFFFF"/>
                </a:highlight>
              </a:rPr>
              <a:t>Altas Capacidades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80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>
                <a:solidFill>
                  <a:schemeClr val="dk1"/>
                </a:solidFill>
                <a:highlight>
                  <a:srgbClr val="FFFFFF"/>
                </a:highlight>
              </a:rPr>
              <a:t>Discapacidad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80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" sz="2200">
                <a:solidFill>
                  <a:schemeClr val="dk1"/>
                </a:solidFill>
                <a:highlight>
                  <a:srgbClr val="FFFFFF"/>
                </a:highlight>
              </a:rPr>
              <a:t>Desventaja social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383125" y="4384900"/>
            <a:ext cx="557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Estos niños tienen</a:t>
            </a:r>
            <a:r>
              <a:rPr lang="es" sz="2200">
                <a:solidFill>
                  <a:srgbClr val="45B28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s" sz="2200">
                <a:solidFill>
                  <a:srgbClr val="45B282"/>
                </a:solidFill>
                <a:latin typeface="Lato"/>
                <a:ea typeface="Lato"/>
                <a:cs typeface="Lato"/>
                <a:sym typeface="Lato"/>
              </a:rPr>
              <a:t>pla</a:t>
            </a:r>
            <a:r>
              <a:rPr b="1" lang="es" sz="2200">
                <a:solidFill>
                  <a:srgbClr val="45B282"/>
                </a:solidFill>
                <a:latin typeface="Lato"/>
                <a:ea typeface="Lato"/>
                <a:cs typeface="Lato"/>
                <a:sym typeface="Lato"/>
              </a:rPr>
              <a:t>zas reservadas</a:t>
            </a:r>
            <a:endParaRPr b="1" sz="2200">
              <a:solidFill>
                <a:srgbClr val="45B28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475" y="3267349"/>
            <a:ext cx="2878776" cy="14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/>
          <p:nvPr/>
        </p:nvSpPr>
        <p:spPr>
          <a:xfrm>
            <a:off x="5638125" y="1929151"/>
            <a:ext cx="831300" cy="63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1"/>
          <p:cNvSpPr txBox="1"/>
          <p:nvPr>
            <p:ph type="title"/>
          </p:nvPr>
        </p:nvSpPr>
        <p:spPr>
          <a:xfrm>
            <a:off x="490250" y="450150"/>
            <a:ext cx="48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>
                <a:solidFill>
                  <a:srgbClr val="45B282"/>
                </a:solidFill>
                <a:latin typeface="Oswald Medium"/>
                <a:ea typeface="Oswald Medium"/>
                <a:cs typeface="Oswald Medium"/>
                <a:sym typeface="Oswald Medium"/>
              </a:rPr>
              <a:t>PASO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Conoce el BAREMO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300" y="1306475"/>
            <a:ext cx="3703325" cy="3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441200" y="2047075"/>
            <a:ext cx="6261600" cy="21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dk1"/>
                </a:solidFill>
              </a:rPr>
              <a:t>Pensar sobre cómo</a:t>
            </a:r>
            <a:r>
              <a:rPr b="1" lang="es" sz="2500">
                <a:solidFill>
                  <a:schemeClr val="dk1"/>
                </a:solidFill>
              </a:rPr>
              <a:t> </a:t>
            </a:r>
            <a:r>
              <a:rPr b="1" lang="es" sz="2500">
                <a:solidFill>
                  <a:srgbClr val="FF4C02"/>
                </a:solidFill>
              </a:rPr>
              <a:t>elegir mejor</a:t>
            </a:r>
            <a:r>
              <a:rPr b="1" lang="es" sz="2500">
                <a:solidFill>
                  <a:schemeClr val="dk1"/>
                </a:solidFill>
              </a:rPr>
              <a:t> </a:t>
            </a:r>
            <a:r>
              <a:rPr lang="es" sz="2500">
                <a:solidFill>
                  <a:schemeClr val="dk1"/>
                </a:solidFill>
              </a:rPr>
              <a:t>el colegio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dk1"/>
                </a:solidFill>
              </a:rPr>
              <a:t>Enseñar cómo </a:t>
            </a:r>
            <a:r>
              <a:rPr b="1" lang="es" sz="2500">
                <a:solidFill>
                  <a:srgbClr val="45B282"/>
                </a:solidFill>
              </a:rPr>
              <a:t>conseguir plaza</a:t>
            </a:r>
            <a:endParaRPr b="1" sz="2500">
              <a:solidFill>
                <a:srgbClr val="45B28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500">
                <a:solidFill>
                  <a:schemeClr val="dk1"/>
                </a:solidFill>
              </a:rPr>
              <a:t>Conocer </a:t>
            </a:r>
            <a:r>
              <a:rPr b="1" lang="es" sz="2500">
                <a:solidFill>
                  <a:srgbClr val="009BA5"/>
                </a:solidFill>
              </a:rPr>
              <a:t>cuándo y cómo</a:t>
            </a:r>
            <a:r>
              <a:rPr lang="es" sz="2500">
                <a:solidFill>
                  <a:schemeClr val="dk1"/>
                </a:solidFill>
              </a:rPr>
              <a:t> hacerlo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170800" y="856300"/>
            <a:ext cx="4802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200">
                <a:solidFill>
                  <a:srgbClr val="F1A800"/>
                </a:solidFill>
                <a:latin typeface="Lato"/>
                <a:ea typeface="Lato"/>
                <a:cs typeface="Lato"/>
                <a:sym typeface="Lato"/>
              </a:rPr>
              <a:t>Hoy vamos a…</a:t>
            </a:r>
            <a:endParaRPr b="1" sz="2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311700" y="759750"/>
            <a:ext cx="541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</a:rPr>
              <a:t>La </a:t>
            </a:r>
            <a:r>
              <a:rPr b="1" lang="es" sz="2200">
                <a:solidFill>
                  <a:srgbClr val="F1A800"/>
                </a:solidFill>
              </a:rPr>
              <a:t>BAREMACIÓN </a:t>
            </a:r>
            <a:r>
              <a:rPr lang="es" sz="2200">
                <a:solidFill>
                  <a:schemeClr val="dk1"/>
                </a:solidFill>
              </a:rPr>
              <a:t>es un sistema de </a:t>
            </a:r>
            <a:r>
              <a:rPr b="1" lang="es" sz="2200">
                <a:solidFill>
                  <a:srgbClr val="F1A800"/>
                </a:solidFill>
              </a:rPr>
              <a:t>puntos</a:t>
            </a:r>
            <a:r>
              <a:rPr lang="es" sz="2200">
                <a:solidFill>
                  <a:schemeClr val="dk1"/>
                </a:solidFill>
              </a:rPr>
              <a:t>. Sirve para ver qué n</a:t>
            </a:r>
            <a:r>
              <a:rPr lang="es" sz="2200">
                <a:solidFill>
                  <a:schemeClr val="dk1"/>
                </a:solidFill>
              </a:rPr>
              <a:t>iños tienen </a:t>
            </a:r>
            <a:r>
              <a:rPr b="1" lang="es" sz="2200">
                <a:solidFill>
                  <a:srgbClr val="F1A800"/>
                </a:solidFill>
              </a:rPr>
              <a:t>prioridad </a:t>
            </a:r>
            <a:r>
              <a:rPr lang="es" sz="2200">
                <a:solidFill>
                  <a:schemeClr val="dk1"/>
                </a:solidFill>
              </a:rPr>
              <a:t>en un colegio.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</a:rPr>
              <a:t>Si dos niños quieren ir al mismo colegio pero solo hay 1 plaza, el niño que tenga </a:t>
            </a:r>
            <a:r>
              <a:rPr b="1" lang="es" sz="2200">
                <a:solidFill>
                  <a:srgbClr val="FF4C02"/>
                </a:solidFill>
              </a:rPr>
              <a:t>más puntos</a:t>
            </a:r>
            <a:r>
              <a:rPr b="1" lang="es" sz="2200">
                <a:solidFill>
                  <a:schemeClr val="dk1"/>
                </a:solidFill>
              </a:rPr>
              <a:t> </a:t>
            </a:r>
            <a:r>
              <a:rPr lang="es" sz="2200">
                <a:solidFill>
                  <a:schemeClr val="dk1"/>
                </a:solidFill>
              </a:rPr>
              <a:t>se quedará con </a:t>
            </a:r>
            <a:r>
              <a:rPr b="1" lang="es" sz="2200">
                <a:solidFill>
                  <a:srgbClr val="FF4C02"/>
                </a:solidFill>
              </a:rPr>
              <a:t>esa plaza.</a:t>
            </a:r>
            <a:endParaRPr b="1" sz="2200">
              <a:solidFill>
                <a:srgbClr val="FF4C0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9BA5"/>
                </a:solidFill>
              </a:rPr>
              <a:t>El otro niño</a:t>
            </a:r>
            <a:r>
              <a:rPr lang="es" sz="2200">
                <a:solidFill>
                  <a:schemeClr val="dk1"/>
                </a:solidFill>
              </a:rPr>
              <a:t> tendrá plaza en </a:t>
            </a:r>
            <a:r>
              <a:rPr b="1" lang="es" sz="2200">
                <a:solidFill>
                  <a:srgbClr val="009BA5"/>
                </a:solidFill>
              </a:rPr>
              <a:t>otro colegio</a:t>
            </a:r>
            <a:r>
              <a:rPr lang="es" sz="2200">
                <a:solidFill>
                  <a:srgbClr val="009BA5"/>
                </a:solidFill>
              </a:rPr>
              <a:t> </a:t>
            </a:r>
            <a:endParaRPr sz="2200">
              <a:solidFill>
                <a:srgbClr val="009BA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200">
                <a:solidFill>
                  <a:schemeClr val="dk1"/>
                </a:solidFill>
              </a:rPr>
              <a:t>No pasa nada.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675" y="661250"/>
            <a:ext cx="187060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540300" y="711150"/>
            <a:ext cx="552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Es importante </a:t>
            </a:r>
            <a:r>
              <a:rPr b="1" lang="es" sz="2400">
                <a:solidFill>
                  <a:srgbClr val="FF4C02"/>
                </a:solidFill>
              </a:rPr>
              <a:t>saber qué cosas nos dan puntos (criterios).</a:t>
            </a:r>
            <a:endParaRPr b="1" sz="2400">
              <a:solidFill>
                <a:srgbClr val="FF4C0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Cada curso más o menos son los mismos criterios pero pueden cambiar.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Os vamos a enseñar los </a:t>
            </a:r>
            <a:r>
              <a:rPr b="1" lang="es" sz="2400">
                <a:solidFill>
                  <a:srgbClr val="FF4C02"/>
                </a:solidFill>
              </a:rPr>
              <a:t>criterios de BAREMACIÓN</a:t>
            </a:r>
            <a:r>
              <a:rPr b="1" lang="es" sz="2400">
                <a:solidFill>
                  <a:srgbClr val="F1A800"/>
                </a:solidFill>
              </a:rPr>
              <a:t> </a:t>
            </a:r>
            <a:r>
              <a:rPr lang="es" sz="2400">
                <a:solidFill>
                  <a:schemeClr val="dk1"/>
                </a:solidFill>
              </a:rPr>
              <a:t>del </a:t>
            </a:r>
            <a:r>
              <a:rPr b="1" lang="es" sz="2400">
                <a:solidFill>
                  <a:srgbClr val="FF00FF"/>
                </a:solidFill>
              </a:rPr>
              <a:t>[curso …]</a:t>
            </a:r>
            <a:r>
              <a:rPr b="1" lang="es" sz="2400">
                <a:solidFill>
                  <a:schemeClr val="dk1"/>
                </a:solidFill>
              </a:rPr>
              <a:t> en </a:t>
            </a:r>
            <a:r>
              <a:rPr b="1" lang="es" sz="2400">
                <a:solidFill>
                  <a:srgbClr val="FF00FF"/>
                </a:solidFill>
              </a:rPr>
              <a:t>[Comunidad Autónoma]</a:t>
            </a:r>
            <a:endParaRPr b="1" sz="24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4250" y="3069625"/>
            <a:ext cx="2041150" cy="14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rPr b="1" lang="es" sz="3355">
                <a:solidFill>
                  <a:srgbClr val="FF4C02"/>
                </a:solidFill>
              </a:rPr>
              <a:t>Criterios de BAREMACIÓN </a:t>
            </a:r>
            <a:endParaRPr b="1" sz="3355">
              <a:solidFill>
                <a:srgbClr val="FF4C0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b="1" lang="es" sz="2650">
                <a:solidFill>
                  <a:srgbClr val="FF00FF"/>
                </a:solidFill>
              </a:rPr>
              <a:t>[año y Comunidad Autónoma]</a:t>
            </a:r>
            <a:endParaRPr b="1" sz="265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311700" y="1609675"/>
            <a:ext cx="8520600" cy="29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222222"/>
                </a:solidFill>
                <a:highlight>
                  <a:srgbClr val="FFFFFF"/>
                </a:highlight>
              </a:rPr>
              <a:t>Nos darán </a:t>
            </a:r>
            <a:r>
              <a:rPr b="1" lang="es" sz="2000">
                <a:solidFill>
                  <a:srgbClr val="FF4C02"/>
                </a:solidFill>
                <a:highlight>
                  <a:srgbClr val="FFFFFF"/>
                </a:highlight>
              </a:rPr>
              <a:t>puntos siempre</a:t>
            </a:r>
            <a:r>
              <a:rPr lang="es" sz="2000">
                <a:solidFill>
                  <a:srgbClr val="3D85C6"/>
                </a:solidFill>
                <a:highlight>
                  <a:srgbClr val="FFFFFF"/>
                </a:highlight>
              </a:rPr>
              <a:t> </a:t>
            </a:r>
            <a:r>
              <a:rPr lang="es" sz="2000">
                <a:solidFill>
                  <a:srgbClr val="222222"/>
                </a:solidFill>
                <a:highlight>
                  <a:srgbClr val="FFFFFF"/>
                </a:highlight>
              </a:rPr>
              <a:t>si: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Lato"/>
              <a:buChar char="●"/>
            </a:pPr>
            <a:r>
              <a:rPr lang="es">
                <a:solidFill>
                  <a:srgbClr val="FF00FF"/>
                </a:solidFill>
                <a:highlight>
                  <a:srgbClr val="FFFFFF"/>
                </a:highlight>
              </a:rPr>
              <a:t>[Situaciones de discapacidad del niño o alguien de la familia]</a:t>
            </a:r>
            <a:endParaRPr>
              <a:solidFill>
                <a:srgbClr val="FF00FF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Lato"/>
              <a:buChar char="●"/>
            </a:pPr>
            <a:r>
              <a:rPr lang="es">
                <a:solidFill>
                  <a:srgbClr val="FF00FF"/>
                </a:solidFill>
                <a:highlight>
                  <a:srgbClr val="FFFFFF"/>
                </a:highlight>
              </a:rPr>
              <a:t>[Familia numerosa]</a:t>
            </a:r>
            <a:endParaRPr>
              <a:solidFill>
                <a:srgbClr val="FF00FF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●"/>
            </a:pPr>
            <a:r>
              <a:rPr lang="es">
                <a:solidFill>
                  <a:srgbClr val="FF00FF"/>
                </a:solidFill>
                <a:highlight>
                  <a:schemeClr val="lt1"/>
                </a:highlight>
              </a:rPr>
              <a:t>[Escribe el criterio de baremación]</a:t>
            </a:r>
            <a:endParaRPr>
              <a:solidFill>
                <a:srgbClr val="FF00FF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00FF"/>
              </a:buClr>
              <a:buSzPts val="1800"/>
              <a:buFont typeface="Arial"/>
              <a:buChar char="●"/>
            </a:pPr>
            <a:r>
              <a:rPr lang="es">
                <a:solidFill>
                  <a:srgbClr val="FF00FF"/>
                </a:solidFill>
                <a:highlight>
                  <a:schemeClr val="lt1"/>
                </a:highlight>
              </a:rPr>
              <a:t>[Escribe el criterio de baremación]</a:t>
            </a:r>
            <a:endParaRPr>
              <a:solidFill>
                <a:srgbClr val="FF00FF"/>
              </a:solidFill>
              <a:highlight>
                <a:schemeClr val="lt1"/>
              </a:highlight>
            </a:endParaRPr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3480" y="2068250"/>
            <a:ext cx="424095" cy="424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950" y="2956361"/>
            <a:ext cx="424095" cy="424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idx="1" type="body"/>
          </p:nvPr>
        </p:nvSpPr>
        <p:spPr>
          <a:xfrm>
            <a:off x="311700" y="1685875"/>
            <a:ext cx="8520600" cy="29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222222"/>
                </a:solidFill>
                <a:highlight>
                  <a:srgbClr val="FFFFFF"/>
                </a:highlight>
              </a:rPr>
              <a:t>Nos darán </a:t>
            </a:r>
            <a:r>
              <a:rPr b="1" lang="es" sz="2000">
                <a:solidFill>
                  <a:srgbClr val="F1A800"/>
                </a:solidFill>
                <a:highlight>
                  <a:srgbClr val="FFFFFF"/>
                </a:highlight>
              </a:rPr>
              <a:t>puntos </a:t>
            </a:r>
            <a:r>
              <a:rPr lang="es" sz="2000">
                <a:solidFill>
                  <a:srgbClr val="222222"/>
                </a:solidFill>
                <a:highlight>
                  <a:srgbClr val="FFFFFF"/>
                </a:highlight>
              </a:rPr>
              <a:t>en </a:t>
            </a:r>
            <a:r>
              <a:rPr lang="es" sz="2000">
                <a:solidFill>
                  <a:srgbClr val="222222"/>
                </a:solidFill>
                <a:highlight>
                  <a:srgbClr val="FFFFFF"/>
                </a:highlight>
              </a:rPr>
              <a:t>el</a:t>
            </a:r>
            <a:r>
              <a:rPr lang="es" sz="20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es" sz="2000">
                <a:solidFill>
                  <a:srgbClr val="F1A800"/>
                </a:solidFill>
                <a:highlight>
                  <a:srgbClr val="FFFFFF"/>
                </a:highlight>
              </a:rPr>
              <a:t>colegio elegido</a:t>
            </a:r>
            <a:r>
              <a:rPr lang="es" sz="2000">
                <a:solidFill>
                  <a:srgbClr val="3D85C6"/>
                </a:solidFill>
                <a:highlight>
                  <a:srgbClr val="FFFFFF"/>
                </a:highlight>
              </a:rPr>
              <a:t> </a:t>
            </a:r>
            <a:r>
              <a:rPr lang="es" sz="2000">
                <a:solidFill>
                  <a:srgbClr val="222222"/>
                </a:solidFill>
                <a:highlight>
                  <a:srgbClr val="FFFFFF"/>
                </a:highlight>
              </a:rPr>
              <a:t>si: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es">
                <a:solidFill>
                  <a:srgbClr val="FF00FF"/>
                </a:solidFill>
                <a:highlight>
                  <a:srgbClr val="FFFFFF"/>
                </a:highlight>
              </a:rPr>
              <a:t>[</a:t>
            </a:r>
            <a:r>
              <a:rPr lang="es">
                <a:solidFill>
                  <a:srgbClr val="FF00FF"/>
                </a:solidFill>
                <a:highlight>
                  <a:srgbClr val="FFFFFF"/>
                </a:highlight>
              </a:rPr>
              <a:t>Hay hermanos matriculados en ese colegio]</a:t>
            </a:r>
            <a:endParaRPr>
              <a:solidFill>
                <a:srgbClr val="FF00FF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es">
                <a:solidFill>
                  <a:srgbClr val="FF00FF"/>
                </a:solidFill>
                <a:highlight>
                  <a:srgbClr val="FFFFFF"/>
                </a:highlight>
              </a:rPr>
              <a:t>[</a:t>
            </a:r>
            <a:r>
              <a:rPr lang="es">
                <a:solidFill>
                  <a:srgbClr val="FF00FF"/>
                </a:solidFill>
                <a:highlight>
                  <a:srgbClr val="FFFFFF"/>
                </a:highlight>
              </a:rPr>
              <a:t>Vivimos o trabajamos en el distrito en el que está el colegio]</a:t>
            </a:r>
            <a:endParaRPr>
              <a:solidFill>
                <a:srgbClr val="FF00FF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es">
                <a:solidFill>
                  <a:srgbClr val="FF00FF"/>
                </a:solidFill>
                <a:highlight>
                  <a:srgbClr val="FFFFFF"/>
                </a:highlight>
              </a:rPr>
              <a:t>[</a:t>
            </a:r>
            <a:r>
              <a:rPr lang="es">
                <a:solidFill>
                  <a:srgbClr val="FF00FF"/>
                </a:solidFill>
                <a:highlight>
                  <a:srgbClr val="FFFFFF"/>
                </a:highlight>
              </a:rPr>
              <a:t>Trabajamos en ese colegio]</a:t>
            </a:r>
            <a:endParaRPr>
              <a:solidFill>
                <a:srgbClr val="FF00FF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00FF"/>
              </a:buClr>
              <a:buSzPts val="1800"/>
              <a:buChar char="●"/>
            </a:pPr>
            <a:r>
              <a:rPr lang="es">
                <a:solidFill>
                  <a:srgbClr val="FF00FF"/>
                </a:solidFill>
                <a:highlight>
                  <a:srgbClr val="FFFFFF"/>
                </a:highlight>
              </a:rPr>
              <a:t>[Otros criterios]</a:t>
            </a:r>
            <a:endParaRPr>
              <a:solidFill>
                <a:srgbClr val="FF00FF"/>
              </a:solidFill>
              <a:highlight>
                <a:srgbClr val="FFFFFF"/>
              </a:highlight>
            </a:endParaRPr>
          </a:p>
        </p:txBody>
      </p:sp>
      <p:sp>
        <p:nvSpPr>
          <p:cNvPr id="234" name="Google Shape;23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" sz="3020">
                <a:solidFill>
                  <a:srgbClr val="FF4C02"/>
                </a:solidFill>
              </a:rPr>
              <a:t>Criterios de BAREMACIÓN </a:t>
            </a:r>
            <a:endParaRPr b="1" sz="3020">
              <a:solidFill>
                <a:srgbClr val="FF4C0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" sz="2400">
                <a:solidFill>
                  <a:srgbClr val="FF00FF"/>
                </a:solidFill>
              </a:rPr>
              <a:t>[año y Comunidad Autónoma]</a:t>
            </a:r>
            <a:endParaRPr sz="3020">
              <a:solidFill>
                <a:srgbClr val="FF00FF"/>
              </a:solidFill>
            </a:endParaRPr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3480" y="2611275"/>
            <a:ext cx="424095" cy="424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325" y="3507711"/>
            <a:ext cx="424095" cy="424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490250" y="450150"/>
            <a:ext cx="48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>
                <a:solidFill>
                  <a:srgbClr val="45B282"/>
                </a:solidFill>
                <a:latin typeface="Oswald Medium"/>
                <a:ea typeface="Oswald Medium"/>
                <a:cs typeface="Oswald Medium"/>
                <a:sym typeface="Oswald Medium"/>
              </a:rPr>
              <a:t>PASO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Consigue la documentación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001" y="2571759"/>
            <a:ext cx="1963575" cy="19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3225" y="2029750"/>
            <a:ext cx="81915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2693725" y="1034475"/>
            <a:ext cx="5143500" cy="28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</a:rPr>
              <a:t>Los </a:t>
            </a:r>
            <a:r>
              <a:rPr lang="es" sz="2800">
                <a:solidFill>
                  <a:srgbClr val="FF4C02"/>
                </a:solidFill>
              </a:rPr>
              <a:t>criterios de BAREMACIÓN </a:t>
            </a:r>
            <a:r>
              <a:rPr lang="es" sz="2800">
                <a:solidFill>
                  <a:schemeClr val="dk1"/>
                </a:solidFill>
              </a:rPr>
              <a:t>con este dibujo </a:t>
            </a:r>
            <a:r>
              <a:rPr b="1" lang="es" sz="2800">
                <a:solidFill>
                  <a:srgbClr val="009BA5"/>
                </a:solidFill>
              </a:rPr>
              <a:t>necesitan documentación</a:t>
            </a:r>
            <a:endParaRPr b="1" sz="2800">
              <a:solidFill>
                <a:srgbClr val="009BA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800">
                <a:solidFill>
                  <a:schemeClr val="dk1"/>
                </a:solidFill>
              </a:rPr>
              <a:t>Si no tienes los documentos, </a:t>
            </a:r>
            <a:r>
              <a:rPr b="1" lang="es" sz="2800">
                <a:solidFill>
                  <a:srgbClr val="009BA5"/>
                </a:solidFill>
              </a:rPr>
              <a:t>pídelos con tiempo</a:t>
            </a:r>
            <a:endParaRPr b="1" sz="2800">
              <a:solidFill>
                <a:srgbClr val="009BA5"/>
              </a:solidFill>
            </a:endParaRPr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25" y="1187690"/>
            <a:ext cx="1521900" cy="15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>
            <p:ph type="title"/>
          </p:nvPr>
        </p:nvSpPr>
        <p:spPr>
          <a:xfrm>
            <a:off x="490250" y="450150"/>
            <a:ext cx="48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>
                <a:solidFill>
                  <a:srgbClr val="45B282"/>
                </a:solidFill>
                <a:latin typeface="Oswald Medium"/>
                <a:ea typeface="Oswald Medium"/>
                <a:cs typeface="Oswald Medium"/>
                <a:sym typeface="Oswald Medium"/>
              </a:rPr>
              <a:t>PASO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Presenta la solicitud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55" name="Google Shape;255;p38"/>
          <p:cNvPicPr preferRelativeResize="0"/>
          <p:nvPr/>
        </p:nvPicPr>
        <p:blipFill rotWithShape="1">
          <a:blip r:embed="rId3">
            <a:alphaModFix/>
          </a:blip>
          <a:srcRect b="57064" l="0" r="0" t="0"/>
          <a:stretch/>
        </p:blipFill>
        <p:spPr>
          <a:xfrm>
            <a:off x="5480675" y="2571750"/>
            <a:ext cx="2773400" cy="16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2549050" y="751525"/>
            <a:ext cx="404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600">
                <a:solidFill>
                  <a:srgbClr val="FF4C02"/>
                </a:solidFill>
              </a:rPr>
              <a:t>¿Dónde se solicita?</a:t>
            </a:r>
            <a:endParaRPr sz="3600"/>
          </a:p>
        </p:txBody>
      </p:sp>
      <p:sp>
        <p:nvSpPr>
          <p:cNvPr id="261" name="Google Shape;261;p39"/>
          <p:cNvSpPr txBox="1"/>
          <p:nvPr>
            <p:ph idx="1" type="body"/>
          </p:nvPr>
        </p:nvSpPr>
        <p:spPr>
          <a:xfrm>
            <a:off x="311700" y="1727100"/>
            <a:ext cx="8520600" cy="21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009BA5"/>
                </a:solidFill>
              </a:rPr>
              <a:t>Colegios </a:t>
            </a:r>
            <a:r>
              <a:rPr lang="es" sz="2800">
                <a:solidFill>
                  <a:schemeClr val="dk1"/>
                </a:solidFill>
              </a:rPr>
              <a:t>públicos o concertados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F1A800"/>
                </a:solidFill>
              </a:rPr>
              <a:t>Servicios de Apoyo</a:t>
            </a:r>
            <a:r>
              <a:rPr b="1" lang="es" sz="2800">
                <a:solidFill>
                  <a:schemeClr val="dk1"/>
                </a:solidFill>
              </a:rPr>
              <a:t> </a:t>
            </a:r>
            <a:r>
              <a:rPr lang="es" sz="2800">
                <a:solidFill>
                  <a:schemeClr val="dk1"/>
                </a:solidFill>
              </a:rPr>
              <a:t>u Oficinas</a:t>
            </a:r>
            <a:r>
              <a:rPr b="1" lang="es" sz="2800">
                <a:solidFill>
                  <a:schemeClr val="dk1"/>
                </a:solidFill>
              </a:rPr>
              <a:t> </a:t>
            </a:r>
            <a:r>
              <a:rPr lang="es" sz="2800">
                <a:solidFill>
                  <a:schemeClr val="dk1"/>
                </a:solidFill>
              </a:rPr>
              <a:t>de</a:t>
            </a:r>
            <a:r>
              <a:rPr lang="es" sz="2800">
                <a:solidFill>
                  <a:schemeClr val="dk1"/>
                </a:solidFill>
              </a:rPr>
              <a:t> Escolarización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800">
                <a:solidFill>
                  <a:srgbClr val="45B282"/>
                </a:solidFill>
              </a:rPr>
              <a:t>Página web </a:t>
            </a:r>
            <a:r>
              <a:rPr lang="es" sz="2800">
                <a:solidFill>
                  <a:srgbClr val="FF00FF"/>
                </a:solidFill>
              </a:rPr>
              <a:t>[...]</a:t>
            </a:r>
            <a:endParaRPr sz="28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0"/>
          <p:cNvPicPr preferRelativeResize="0"/>
          <p:nvPr/>
        </p:nvPicPr>
        <p:blipFill rotWithShape="1">
          <a:blip r:embed="rId3">
            <a:alphaModFix/>
          </a:blip>
          <a:srcRect b="0" l="26166" r="0" t="0"/>
          <a:stretch/>
        </p:blipFill>
        <p:spPr>
          <a:xfrm rot="2">
            <a:off x="4170381" y="521051"/>
            <a:ext cx="3360019" cy="308407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0"/>
          <p:cNvSpPr/>
          <p:nvPr/>
        </p:nvSpPr>
        <p:spPr>
          <a:xfrm>
            <a:off x="2524650" y="1453575"/>
            <a:ext cx="4094700" cy="2870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28575">
            <a:solidFill>
              <a:srgbClr val="FF4C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0"/>
          <p:cNvSpPr txBox="1"/>
          <p:nvPr>
            <p:ph idx="4294967295" type="body"/>
          </p:nvPr>
        </p:nvSpPr>
        <p:spPr>
          <a:xfrm>
            <a:off x="2847567" y="1734654"/>
            <a:ext cx="3448800" cy="24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solidFill>
                  <a:srgbClr val="FF4C02"/>
                </a:solidFill>
              </a:rPr>
              <a:t>Solo hay que presentar </a:t>
            </a:r>
            <a:endParaRPr b="1" sz="3900">
              <a:solidFill>
                <a:srgbClr val="FF4C02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solidFill>
                  <a:srgbClr val="FF4C02"/>
                </a:solidFill>
              </a:rPr>
              <a:t>1 solicitud </a:t>
            </a:r>
            <a:endParaRPr b="1" sz="3900">
              <a:solidFill>
                <a:srgbClr val="FF4C0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title"/>
          </p:nvPr>
        </p:nvSpPr>
        <p:spPr>
          <a:xfrm>
            <a:off x="311700" y="445025"/>
            <a:ext cx="483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1A800"/>
                </a:solidFill>
              </a:rPr>
              <a:t>Solicitud en papel</a:t>
            </a:r>
            <a:endParaRPr b="1" sz="3600">
              <a:solidFill>
                <a:srgbClr val="F1A800"/>
              </a:solidFill>
            </a:endParaRPr>
          </a:p>
        </p:txBody>
      </p:sp>
      <p:sp>
        <p:nvSpPr>
          <p:cNvPr id="274" name="Google Shape;274;p41"/>
          <p:cNvSpPr txBox="1"/>
          <p:nvPr/>
        </p:nvSpPr>
        <p:spPr>
          <a:xfrm>
            <a:off x="311700" y="1499900"/>
            <a:ext cx="3954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[Dónde encontrarla o pedirla. Sueles poder pedirla en cualquier colegio, puede que sea tu primera opción]</a:t>
            </a:r>
            <a:endParaRPr sz="2400">
              <a:solidFill>
                <a:srgbClr val="FF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[Enlace al PDF por si se quiere mostrar]</a:t>
            </a:r>
            <a:endParaRPr sz="2400">
              <a:solidFill>
                <a:srgbClr val="FF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41"/>
          <p:cNvSpPr txBox="1"/>
          <p:nvPr/>
        </p:nvSpPr>
        <p:spPr>
          <a:xfrm>
            <a:off x="6687500" y="1923200"/>
            <a:ext cx="1139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Imagen (captura de pantalla) del documento de solicitud</a:t>
            </a:r>
            <a:endParaRPr i="1">
              <a:solidFill>
                <a:srgbClr val="FF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1197450" y="311050"/>
            <a:ext cx="6749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22222"/>
                </a:solidFill>
                <a:latin typeface="Oswald Medium"/>
                <a:ea typeface="Oswald Medium"/>
                <a:cs typeface="Oswald Medium"/>
                <a:sym typeface="Oswald Medium"/>
              </a:rPr>
              <a:t>LAS ETAPAS EDUCATIVAS EN ESPAÑA</a:t>
            </a:r>
            <a:endParaRPr>
              <a:solidFill>
                <a:srgbClr val="222222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-3497" l="88597" r="-4513" t="85852"/>
          <a:stretch/>
        </p:blipFill>
        <p:spPr>
          <a:xfrm rot="-2700000">
            <a:off x="3044764" y="3581918"/>
            <a:ext cx="440727" cy="56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-3497" l="88597" r="-4513" t="85852"/>
          <a:stretch/>
        </p:blipFill>
        <p:spPr>
          <a:xfrm rot="-2700000">
            <a:off x="4926005" y="3581918"/>
            <a:ext cx="440727" cy="56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2064309" y="3454459"/>
            <a:ext cx="865500" cy="8229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1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3600355" y="3160420"/>
            <a:ext cx="1210800" cy="11511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1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5481596" y="2737951"/>
            <a:ext cx="1731600" cy="16464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1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68207" l="72091" r="11990" t="17164"/>
          <a:stretch/>
        </p:blipFill>
        <p:spPr>
          <a:xfrm>
            <a:off x="1536662" y="3656624"/>
            <a:ext cx="311639" cy="33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49213" l="33076" r="46269" t="33141"/>
          <a:stretch/>
        </p:blipFill>
        <p:spPr>
          <a:xfrm>
            <a:off x="4572002" y="3004040"/>
            <a:ext cx="404396" cy="40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15317" l="14661" r="64684" t="67037"/>
          <a:stretch/>
        </p:blipFill>
        <p:spPr>
          <a:xfrm>
            <a:off x="1729675" y="3254982"/>
            <a:ext cx="404396" cy="40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49213" l="13333" r="66012" t="33141"/>
          <a:stretch/>
        </p:blipFill>
        <p:spPr>
          <a:xfrm>
            <a:off x="7362925" y="3724017"/>
            <a:ext cx="421560" cy="41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68653" l="54569" r="29512" t="16717"/>
          <a:stretch/>
        </p:blipFill>
        <p:spPr>
          <a:xfrm>
            <a:off x="4243300" y="2751250"/>
            <a:ext cx="375904" cy="40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14908" l="68637" r="10708" t="67446"/>
          <a:stretch/>
        </p:blipFill>
        <p:spPr>
          <a:xfrm>
            <a:off x="7414325" y="3099400"/>
            <a:ext cx="520576" cy="51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/>
          <p:nvPr>
            <p:ph type="title"/>
          </p:nvPr>
        </p:nvSpPr>
        <p:spPr>
          <a:xfrm>
            <a:off x="311700" y="445025"/>
            <a:ext cx="643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45B282"/>
                </a:solidFill>
              </a:rPr>
              <a:t>Solicitud por la web</a:t>
            </a:r>
            <a:endParaRPr b="1" sz="3600">
              <a:solidFill>
                <a:srgbClr val="45B282"/>
              </a:solidFill>
            </a:endParaRPr>
          </a:p>
        </p:txBody>
      </p:sp>
      <p:sp>
        <p:nvSpPr>
          <p:cNvPr id="281" name="Google Shape;281;p42"/>
          <p:cNvSpPr txBox="1"/>
          <p:nvPr/>
        </p:nvSpPr>
        <p:spPr>
          <a:xfrm>
            <a:off x="311700" y="1383200"/>
            <a:ext cx="3954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[Dónde encontrarla e indicaciones básicas si necesitas algún sistema de identificación (Cl@ve), una app, si hay tutoriales…]</a:t>
            </a:r>
            <a:endParaRPr sz="2400">
              <a:solidFill>
                <a:srgbClr val="FF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[Enlace a la web por si se quiere mostrar]</a:t>
            </a:r>
            <a:endParaRPr sz="2400">
              <a:solidFill>
                <a:srgbClr val="FF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p42"/>
          <p:cNvSpPr txBox="1"/>
          <p:nvPr/>
        </p:nvSpPr>
        <p:spPr>
          <a:xfrm>
            <a:off x="6687500" y="1923200"/>
            <a:ext cx="1139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rPr>
              <a:t>Imagen (captura de pantalla) de la web/app de solicitud</a:t>
            </a:r>
            <a:endParaRPr i="1">
              <a:solidFill>
                <a:srgbClr val="FF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title"/>
          </p:nvPr>
        </p:nvSpPr>
        <p:spPr>
          <a:xfrm>
            <a:off x="490250" y="450150"/>
            <a:ext cx="48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>
                <a:solidFill>
                  <a:srgbClr val="45B282"/>
                </a:solidFill>
                <a:latin typeface="Oswald Medium"/>
                <a:ea typeface="Oswald Medium"/>
                <a:cs typeface="Oswald Medium"/>
                <a:sym typeface="Oswald Medium"/>
              </a:rPr>
              <a:t>PASO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Comprueba las listas y reclama (si hace falta)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88" name="Google Shape;2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400" y="2117125"/>
            <a:ext cx="2432425" cy="26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447" y="989100"/>
            <a:ext cx="1605275" cy="15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/>
          <p:nvPr>
            <p:ph type="title"/>
          </p:nvPr>
        </p:nvSpPr>
        <p:spPr>
          <a:xfrm>
            <a:off x="311700" y="694000"/>
            <a:ext cx="556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009BA5"/>
                </a:solidFill>
              </a:rPr>
              <a:t>Listas importantes</a:t>
            </a:r>
            <a:endParaRPr b="1" sz="3600">
              <a:solidFill>
                <a:srgbClr val="009BA5"/>
              </a:solidFill>
            </a:endParaRPr>
          </a:p>
        </p:txBody>
      </p:sp>
      <p:sp>
        <p:nvSpPr>
          <p:cNvPr id="295" name="Google Shape;295;p44"/>
          <p:cNvSpPr txBox="1"/>
          <p:nvPr>
            <p:ph idx="1" type="body"/>
          </p:nvPr>
        </p:nvSpPr>
        <p:spPr>
          <a:xfrm>
            <a:off x="484100" y="1554700"/>
            <a:ext cx="8520600" cy="16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500"/>
              <a:buAutoNum type="arabicPeriod"/>
            </a:pPr>
            <a:r>
              <a:rPr lang="es" sz="2500">
                <a:solidFill>
                  <a:srgbClr val="FF00FF"/>
                </a:solidFill>
              </a:rPr>
              <a:t>[</a:t>
            </a:r>
            <a:r>
              <a:rPr lang="es" sz="2500">
                <a:solidFill>
                  <a:srgbClr val="FF00FF"/>
                </a:solidFill>
              </a:rPr>
              <a:t>Las personas que han solicitado cada colegio]</a:t>
            </a:r>
            <a:endParaRPr sz="2500">
              <a:solidFill>
                <a:srgbClr val="FF00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500"/>
              <a:buAutoNum type="arabicPeriod"/>
            </a:pPr>
            <a:r>
              <a:rPr lang="es" sz="2500">
                <a:solidFill>
                  <a:srgbClr val="FF00FF"/>
                </a:solidFill>
              </a:rPr>
              <a:t>[Los puntos de cada persona]</a:t>
            </a:r>
            <a:endParaRPr sz="2500">
              <a:solidFill>
                <a:srgbClr val="FF00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500"/>
              <a:buAutoNum type="arabicPeriod"/>
            </a:pPr>
            <a:r>
              <a:rPr lang="es" sz="2500">
                <a:solidFill>
                  <a:srgbClr val="FF00FF"/>
                </a:solidFill>
              </a:rPr>
              <a:t>[La lista final de admitidos]</a:t>
            </a:r>
            <a:endParaRPr sz="25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/>
          <p:nvPr>
            <p:ph type="title"/>
          </p:nvPr>
        </p:nvSpPr>
        <p:spPr>
          <a:xfrm>
            <a:off x="1170450" y="1019650"/>
            <a:ext cx="540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220">
                <a:solidFill>
                  <a:srgbClr val="009BA5"/>
                </a:solidFill>
              </a:rPr>
              <a:t>¿Cuándo </a:t>
            </a:r>
            <a:r>
              <a:rPr b="1" lang="es" sz="3220">
                <a:solidFill>
                  <a:srgbClr val="009BA5"/>
                </a:solidFill>
              </a:rPr>
              <a:t>reclamar</a:t>
            </a:r>
            <a:r>
              <a:rPr b="1" lang="es" sz="3220">
                <a:solidFill>
                  <a:srgbClr val="009BA5"/>
                </a:solidFill>
              </a:rPr>
              <a:t>?</a:t>
            </a:r>
            <a:endParaRPr b="1" sz="3220">
              <a:solidFill>
                <a:srgbClr val="009BA5"/>
              </a:solidFill>
            </a:endParaRPr>
          </a:p>
        </p:txBody>
      </p:sp>
      <p:sp>
        <p:nvSpPr>
          <p:cNvPr id="301" name="Google Shape;301;p45"/>
          <p:cNvSpPr txBox="1"/>
          <p:nvPr>
            <p:ph idx="1" type="body"/>
          </p:nvPr>
        </p:nvSpPr>
        <p:spPr>
          <a:xfrm>
            <a:off x="443025" y="1727100"/>
            <a:ext cx="6859500" cy="27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dk1"/>
                </a:solidFill>
              </a:rPr>
              <a:t>Si </a:t>
            </a:r>
            <a:r>
              <a:rPr b="1" lang="es" sz="2500">
                <a:solidFill>
                  <a:schemeClr val="dk1"/>
                </a:solidFill>
              </a:rPr>
              <a:t>no apareces</a:t>
            </a:r>
            <a:r>
              <a:rPr lang="es" sz="2500">
                <a:solidFill>
                  <a:schemeClr val="dk1"/>
                </a:solidFill>
              </a:rPr>
              <a:t> en la lista del colegio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dk1"/>
                </a:solidFill>
              </a:rPr>
              <a:t>Si los </a:t>
            </a:r>
            <a:r>
              <a:rPr b="1" lang="es" sz="2500">
                <a:solidFill>
                  <a:schemeClr val="dk1"/>
                </a:solidFill>
              </a:rPr>
              <a:t>puntos están mal</a:t>
            </a:r>
            <a:endParaRPr b="1" sz="2500"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500">
                <a:solidFill>
                  <a:schemeClr val="dk1"/>
                </a:solidFill>
              </a:rPr>
              <a:t>Los </a:t>
            </a:r>
            <a:r>
              <a:rPr b="1" lang="es" sz="2500">
                <a:solidFill>
                  <a:srgbClr val="009BA5"/>
                </a:solidFill>
              </a:rPr>
              <a:t>modelos para reclamar</a:t>
            </a:r>
            <a:r>
              <a:rPr lang="es" sz="2500">
                <a:solidFill>
                  <a:srgbClr val="009BA5"/>
                </a:solidFill>
              </a:rPr>
              <a:t> </a:t>
            </a:r>
            <a:r>
              <a:rPr lang="es" sz="2500">
                <a:solidFill>
                  <a:schemeClr val="dk1"/>
                </a:solidFill>
              </a:rPr>
              <a:t>están en</a:t>
            </a:r>
            <a:r>
              <a:rPr lang="es" sz="2500">
                <a:solidFill>
                  <a:srgbClr val="FF00FF"/>
                </a:solidFill>
              </a:rPr>
              <a:t> [...]</a:t>
            </a:r>
            <a:endParaRPr sz="2500">
              <a:solidFill>
                <a:srgbClr val="FF00FF"/>
              </a:solidFill>
            </a:endParaRPr>
          </a:p>
        </p:txBody>
      </p:sp>
      <p:pic>
        <p:nvPicPr>
          <p:cNvPr id="302" name="Google Shape;30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649" y="289225"/>
            <a:ext cx="1273175" cy="12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6"/>
          <p:cNvSpPr txBox="1"/>
          <p:nvPr>
            <p:ph type="title"/>
          </p:nvPr>
        </p:nvSpPr>
        <p:spPr>
          <a:xfrm>
            <a:off x="490250" y="450150"/>
            <a:ext cx="4195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>
                <a:solidFill>
                  <a:srgbClr val="45B282"/>
                </a:solidFill>
                <a:latin typeface="Oswald Medium"/>
                <a:ea typeface="Oswald Medium"/>
                <a:cs typeface="Oswald Medium"/>
                <a:sym typeface="Oswald Medium"/>
              </a:rPr>
              <a:t>PASO 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Haz la matrícula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308" name="Google Shape;308;p46"/>
          <p:cNvPicPr preferRelativeResize="0"/>
          <p:nvPr/>
        </p:nvPicPr>
        <p:blipFill rotWithShape="1">
          <a:blip r:embed="rId3">
            <a:alphaModFix/>
          </a:blip>
          <a:srcRect b="57255" l="40994" r="17370" t="0"/>
          <a:stretch/>
        </p:blipFill>
        <p:spPr>
          <a:xfrm>
            <a:off x="7319700" y="2736862"/>
            <a:ext cx="1580400" cy="167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6"/>
          <p:cNvPicPr preferRelativeResize="0"/>
          <p:nvPr/>
        </p:nvPicPr>
        <p:blipFill rotWithShape="1">
          <a:blip r:embed="rId4">
            <a:alphaModFix/>
          </a:blip>
          <a:srcRect b="0" l="0" r="25306" t="0"/>
          <a:stretch/>
        </p:blipFill>
        <p:spPr>
          <a:xfrm>
            <a:off x="4427025" y="2597325"/>
            <a:ext cx="1781575" cy="17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0175" y="3366902"/>
            <a:ext cx="1020075" cy="41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>
            <p:ph type="title"/>
          </p:nvPr>
        </p:nvSpPr>
        <p:spPr>
          <a:xfrm>
            <a:off x="490250" y="602550"/>
            <a:ext cx="5517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200">
                <a:solidFill>
                  <a:srgbClr val="45B282"/>
                </a:solidFill>
              </a:rPr>
              <a:t>MATRICULAR </a:t>
            </a:r>
            <a:r>
              <a:rPr lang="es" sz="3200">
                <a:solidFill>
                  <a:schemeClr val="dk1"/>
                </a:solidFill>
              </a:rPr>
              <a:t>es </a:t>
            </a:r>
            <a:r>
              <a:rPr b="1" lang="es" sz="3200">
                <a:solidFill>
                  <a:srgbClr val="45B282"/>
                </a:solidFill>
              </a:rPr>
              <a:t>confirmar</a:t>
            </a:r>
            <a:r>
              <a:rPr b="1" lang="es" sz="3200">
                <a:solidFill>
                  <a:srgbClr val="FF4C02"/>
                </a:solidFill>
              </a:rPr>
              <a:t> </a:t>
            </a:r>
            <a:r>
              <a:rPr lang="es" sz="3200">
                <a:solidFill>
                  <a:schemeClr val="dk1"/>
                </a:solidFill>
              </a:rPr>
              <a:t>que quieres esa </a:t>
            </a:r>
            <a:r>
              <a:rPr b="1" lang="es" sz="3200">
                <a:solidFill>
                  <a:srgbClr val="45B282"/>
                </a:solidFill>
              </a:rPr>
              <a:t>plaza</a:t>
            </a:r>
            <a:endParaRPr b="1" sz="3200">
              <a:solidFill>
                <a:srgbClr val="45B282"/>
              </a:solidFill>
            </a:endParaRPr>
          </a:p>
        </p:txBody>
      </p:sp>
      <p:pic>
        <p:nvPicPr>
          <p:cNvPr id="316" name="Google Shape;316;p47"/>
          <p:cNvPicPr preferRelativeResize="0"/>
          <p:nvPr/>
        </p:nvPicPr>
        <p:blipFill rotWithShape="1">
          <a:blip r:embed="rId3">
            <a:alphaModFix/>
          </a:blip>
          <a:srcRect b="0" l="26166" r="0" t="0"/>
          <a:stretch/>
        </p:blipFill>
        <p:spPr>
          <a:xfrm rot="2">
            <a:off x="6114688" y="1804526"/>
            <a:ext cx="2467038" cy="226441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7"/>
          <p:cNvSpPr/>
          <p:nvPr/>
        </p:nvSpPr>
        <p:spPr>
          <a:xfrm>
            <a:off x="3261125" y="2489206"/>
            <a:ext cx="4698000" cy="21600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28575">
            <a:solidFill>
              <a:srgbClr val="FF4C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7"/>
          <p:cNvSpPr txBox="1"/>
          <p:nvPr>
            <p:ph idx="4294967295" type="body"/>
          </p:nvPr>
        </p:nvSpPr>
        <p:spPr>
          <a:xfrm>
            <a:off x="3487224" y="2695589"/>
            <a:ext cx="4235100" cy="18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4C02"/>
                </a:solidFill>
              </a:rPr>
              <a:t>Si </a:t>
            </a:r>
            <a:r>
              <a:rPr b="1" lang="es" sz="3000">
                <a:solidFill>
                  <a:srgbClr val="FF4C02"/>
                </a:solidFill>
              </a:rPr>
              <a:t>no</a:t>
            </a:r>
            <a:r>
              <a:rPr b="1" lang="es" sz="3000">
                <a:solidFill>
                  <a:schemeClr val="dk1"/>
                </a:solidFill>
              </a:rPr>
              <a:t> </a:t>
            </a:r>
            <a:r>
              <a:rPr lang="es" sz="3000">
                <a:solidFill>
                  <a:schemeClr val="dk1"/>
                </a:solidFill>
              </a:rPr>
              <a:t>haces la MATRÍCULA en fecha, </a:t>
            </a:r>
            <a:r>
              <a:rPr lang="es" sz="3000">
                <a:solidFill>
                  <a:srgbClr val="FF4C02"/>
                </a:solidFill>
              </a:rPr>
              <a:t>perderás la plaza</a:t>
            </a:r>
            <a:endParaRPr b="1" sz="3000">
              <a:solidFill>
                <a:srgbClr val="FF4C0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8"/>
          <p:cNvPicPr preferRelativeResize="0"/>
          <p:nvPr/>
        </p:nvPicPr>
        <p:blipFill rotWithShape="1">
          <a:blip r:embed="rId3">
            <a:alphaModFix/>
          </a:blip>
          <a:srcRect b="0" l="26166" r="0" t="0"/>
          <a:stretch/>
        </p:blipFill>
        <p:spPr>
          <a:xfrm rot="2">
            <a:off x="6666600" y="1312251"/>
            <a:ext cx="2192900" cy="201279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8"/>
          <p:cNvSpPr txBox="1"/>
          <p:nvPr>
            <p:ph type="title"/>
          </p:nvPr>
        </p:nvSpPr>
        <p:spPr>
          <a:xfrm>
            <a:off x="311700" y="445025"/>
            <a:ext cx="384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29117"/>
              <a:buFont typeface="Arial"/>
              <a:buNone/>
            </a:pPr>
            <a:r>
              <a:rPr lang="es" sz="3400">
                <a:solidFill>
                  <a:srgbClr val="45B282"/>
                </a:solidFill>
                <a:latin typeface="Oswald Medium"/>
                <a:ea typeface="Oswald Medium"/>
                <a:cs typeface="Oswald Medium"/>
                <a:sym typeface="Oswald Medium"/>
              </a:rPr>
              <a:t>REPASO DE </a:t>
            </a:r>
            <a:r>
              <a:rPr lang="es" sz="3400">
                <a:solidFill>
                  <a:srgbClr val="45B282"/>
                </a:solidFill>
                <a:latin typeface="Oswald Medium"/>
                <a:ea typeface="Oswald Medium"/>
                <a:cs typeface="Oswald Medium"/>
                <a:sym typeface="Oswald Medium"/>
              </a:rPr>
              <a:t>PASOS</a:t>
            </a:r>
            <a:endParaRPr>
              <a:solidFill>
                <a:srgbClr val="45B282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25" name="Google Shape;325;p48"/>
          <p:cNvSpPr txBox="1"/>
          <p:nvPr>
            <p:ph idx="1" type="body"/>
          </p:nvPr>
        </p:nvSpPr>
        <p:spPr>
          <a:xfrm>
            <a:off x="608625" y="1315300"/>
            <a:ext cx="477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Busca y conoce los colegios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Decide cuáles son tus opciones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Conoce el baremo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Consigue la documentación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Presenta la solicitud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Comprueba las listas y reclama (si hace falta)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5B282"/>
              </a:buClr>
              <a:buSzPts val="2400"/>
              <a:buAutoNum type="arabicPeriod"/>
            </a:pPr>
            <a:r>
              <a:rPr lang="es" sz="2400">
                <a:solidFill>
                  <a:schemeClr val="dk1"/>
                </a:solidFill>
              </a:rPr>
              <a:t>Haz la matrícula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26" name="Google Shape;326;p48"/>
          <p:cNvSpPr/>
          <p:nvPr/>
        </p:nvSpPr>
        <p:spPr>
          <a:xfrm>
            <a:off x="6208600" y="1920850"/>
            <a:ext cx="2097600" cy="1910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28575">
            <a:solidFill>
              <a:srgbClr val="FF4C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8"/>
          <p:cNvSpPr txBox="1"/>
          <p:nvPr>
            <p:ph idx="2" type="body"/>
          </p:nvPr>
        </p:nvSpPr>
        <p:spPr>
          <a:xfrm>
            <a:off x="6294800" y="2104300"/>
            <a:ext cx="19008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4C02"/>
                </a:solidFill>
              </a:rPr>
              <a:t>En cualquier momento:</a:t>
            </a:r>
            <a:endParaRPr b="1" sz="2000">
              <a:solidFill>
                <a:srgbClr val="FF4C0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</a:rPr>
              <a:t>Pide ayuda o información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s" sz="3400">
                <a:solidFill>
                  <a:srgbClr val="45B282"/>
                </a:solidFill>
              </a:rPr>
              <a:t>Fechas </a:t>
            </a:r>
            <a:r>
              <a:rPr lang="es" sz="3400">
                <a:solidFill>
                  <a:schemeClr val="dk1"/>
                </a:solidFill>
              </a:rPr>
              <a:t>importantes </a:t>
            </a:r>
            <a:r>
              <a:rPr lang="es" sz="3400">
                <a:solidFill>
                  <a:srgbClr val="FF00FF"/>
                </a:solidFill>
              </a:rPr>
              <a:t>[Año </a:t>
            </a:r>
            <a:r>
              <a:rPr i="1" lang="es" sz="1955">
                <a:solidFill>
                  <a:srgbClr val="FF00FF"/>
                </a:solidFill>
              </a:rPr>
              <a:t>(revisa las fechas de la tabla)</a:t>
            </a:r>
            <a:r>
              <a:rPr lang="es" sz="3400">
                <a:solidFill>
                  <a:srgbClr val="FF00FF"/>
                </a:solidFill>
              </a:rPr>
              <a:t>]</a:t>
            </a:r>
            <a:endParaRPr sz="3400">
              <a:solidFill>
                <a:srgbClr val="FF00FF"/>
              </a:solidFill>
            </a:endParaRPr>
          </a:p>
        </p:txBody>
      </p:sp>
      <p:graphicFrame>
        <p:nvGraphicFramePr>
          <p:cNvPr id="333" name="Google Shape;333;p49"/>
          <p:cNvGraphicFramePr/>
          <p:nvPr/>
        </p:nvGraphicFramePr>
        <p:xfrm>
          <a:off x="379425" y="125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{8E3346D7-C69D-45E4-90A8-DDE4C4B0F358}</a:tableStyleId>
              </a:tblPr>
              <a:tblGrid>
                <a:gridCol w="2100900"/>
                <a:gridCol w="3836325"/>
              </a:tblGrid>
              <a:tr h="576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b="1"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Marzo y abril]</a:t>
                      </a:r>
                      <a:endParaRPr b="1" sz="1200">
                        <a:solidFill>
                          <a:srgbClr val="009BA5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b="1"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Jornadas de puertas abiertas]</a:t>
                      </a:r>
                      <a:endParaRPr b="1" sz="1200">
                        <a:solidFill>
                          <a:srgbClr val="FF00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76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b="1"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Del 21 de abril al 5 de mayo]</a:t>
                      </a:r>
                      <a:endParaRPr b="1" sz="1200">
                        <a:solidFill>
                          <a:srgbClr val="009BA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b="1"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Presentación de solicitudes]</a:t>
                      </a:r>
                      <a:endParaRPr b="1" sz="1200">
                        <a:solidFill>
                          <a:srgbClr val="FF00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732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 de mayo]</a:t>
                      </a:r>
                      <a:endParaRPr sz="1200">
                        <a:solidFill>
                          <a:srgbClr val="009BA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Lista provisional del alumnado que  ha solicitado cada colegio como primera opción]</a:t>
                      </a:r>
                      <a:endParaRPr sz="1200">
                        <a:solidFill>
                          <a:srgbClr val="FF00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8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13, 16 y 17 de mayo]</a:t>
                      </a:r>
                      <a:endParaRPr sz="1200">
                        <a:solidFill>
                          <a:srgbClr val="009BA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Reclamación a la lista provisional de solicitudes]</a:t>
                      </a:r>
                      <a:endParaRPr sz="1200">
                        <a:solidFill>
                          <a:srgbClr val="FF00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732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24 de mayo]</a:t>
                      </a:r>
                      <a:endParaRPr sz="1200">
                        <a:solidFill>
                          <a:srgbClr val="009BA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Publicación de los listados con la puntuación provisional ]</a:t>
                      </a:r>
                      <a:endParaRPr sz="1200">
                        <a:solidFill>
                          <a:srgbClr val="FF00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8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25, 26 y 27 de mayo]</a:t>
                      </a:r>
                      <a:endParaRPr sz="1200">
                        <a:solidFill>
                          <a:srgbClr val="009BA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Reclamación a la lista de puntuación provisional]</a:t>
                      </a:r>
                      <a:endParaRPr sz="1200">
                        <a:solidFill>
                          <a:srgbClr val="FF00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34" name="Google Shape;33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6325" y="2839000"/>
            <a:ext cx="2305275" cy="195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Google Shape;339;p50"/>
          <p:cNvGraphicFramePr/>
          <p:nvPr/>
        </p:nvGraphicFramePr>
        <p:xfrm>
          <a:off x="379425" y="125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{8E3346D7-C69D-45E4-90A8-DDE4C4B0F358}</a:tableStyleId>
              </a:tblPr>
              <a:tblGrid>
                <a:gridCol w="1969975"/>
                <a:gridCol w="3924825"/>
              </a:tblGrid>
              <a:tr h="55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b="1"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 de junio]</a:t>
                      </a:r>
                      <a:endParaRPr b="1" sz="1200">
                        <a:solidFill>
                          <a:srgbClr val="009BA5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b="1"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Publicación del listado definitivo de puntuación]</a:t>
                      </a:r>
                      <a:endParaRPr b="1" sz="1200">
                        <a:solidFill>
                          <a:srgbClr val="FF00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b="1"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 de junio]</a:t>
                      </a:r>
                      <a:endParaRPr b="1" sz="1200">
                        <a:solidFill>
                          <a:srgbClr val="009BA5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b="1"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Publicación de admitidos en cada centro]</a:t>
                      </a:r>
                      <a:endParaRPr b="1" sz="1200">
                        <a:solidFill>
                          <a:srgbClr val="FF00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41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Hasta el 22 de junio]</a:t>
                      </a:r>
                      <a:endParaRPr sz="1200">
                        <a:solidFill>
                          <a:srgbClr val="009BA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Adjudicación de plaza al alumnado no admitido en ningún colegio de su lista]</a:t>
                      </a:r>
                      <a:endParaRPr sz="1200">
                        <a:solidFill>
                          <a:srgbClr val="FF00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41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b="1"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Del 15 al 29 de junio]</a:t>
                      </a:r>
                      <a:endParaRPr b="1" sz="1200">
                        <a:solidFill>
                          <a:srgbClr val="009BA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b="1"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Matriculación en Educación Infantil (3-6) y Educación Primaria]</a:t>
                      </a:r>
                      <a:endParaRPr b="1" sz="1200">
                        <a:solidFill>
                          <a:srgbClr val="FF00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576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009BA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Del 22 de junio al 8 de julio]</a:t>
                      </a:r>
                      <a:endParaRPr sz="1200">
                        <a:solidFill>
                          <a:srgbClr val="009BA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</a:t>
                      </a:r>
                      <a:r>
                        <a:rPr lang="es" sz="1200">
                          <a:solidFill>
                            <a:srgbClr val="FF00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Matriculación en Educación Secundaria]</a:t>
                      </a:r>
                      <a:endParaRPr sz="1200">
                        <a:solidFill>
                          <a:srgbClr val="FF00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40" name="Google Shape;34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6325" y="2867725"/>
            <a:ext cx="2305275" cy="195490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s" sz="3400">
                <a:solidFill>
                  <a:srgbClr val="45B282"/>
                </a:solidFill>
              </a:rPr>
              <a:t>Fechas </a:t>
            </a:r>
            <a:r>
              <a:rPr lang="es" sz="3400">
                <a:solidFill>
                  <a:schemeClr val="dk1"/>
                </a:solidFill>
              </a:rPr>
              <a:t>importantes </a:t>
            </a:r>
            <a:r>
              <a:rPr lang="es" sz="3400">
                <a:solidFill>
                  <a:srgbClr val="FF00FF"/>
                </a:solidFill>
              </a:rPr>
              <a:t>[Año </a:t>
            </a:r>
            <a:r>
              <a:rPr i="1" lang="es" sz="1955">
                <a:solidFill>
                  <a:srgbClr val="FF00FF"/>
                </a:solidFill>
              </a:rPr>
              <a:t>(revisa las fechas de la tabla)</a:t>
            </a:r>
            <a:r>
              <a:rPr lang="es" sz="3400">
                <a:solidFill>
                  <a:srgbClr val="FF00FF"/>
                </a:solidFill>
              </a:rPr>
              <a:t>]</a:t>
            </a:r>
            <a:endParaRPr sz="34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F4C02"/>
                </a:solidFill>
              </a:rPr>
              <a:t>Más información o ayuda </a:t>
            </a:r>
            <a:r>
              <a:rPr lang="es" sz="3000">
                <a:solidFill>
                  <a:srgbClr val="FF00FF"/>
                </a:solidFill>
              </a:rPr>
              <a:t>[Año]</a:t>
            </a:r>
            <a:r>
              <a:rPr b="1" lang="es" sz="3000">
                <a:solidFill>
                  <a:srgbClr val="FF00FF"/>
                </a:solidFill>
              </a:rPr>
              <a:t> </a:t>
            </a:r>
            <a:endParaRPr b="1" sz="3000">
              <a:solidFill>
                <a:srgbClr val="FF00FF"/>
              </a:solidFill>
            </a:endParaRPr>
          </a:p>
        </p:txBody>
      </p:sp>
      <p:sp>
        <p:nvSpPr>
          <p:cNvPr id="347" name="Google Shape;347;p51"/>
          <p:cNvSpPr txBox="1"/>
          <p:nvPr>
            <p:ph idx="1" type="body"/>
          </p:nvPr>
        </p:nvSpPr>
        <p:spPr>
          <a:xfrm>
            <a:off x="311700" y="1152475"/>
            <a:ext cx="450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50">
                <a:solidFill>
                  <a:srgbClr val="FF00FF"/>
                </a:solidFill>
              </a:rPr>
              <a:t>[</a:t>
            </a:r>
            <a:r>
              <a:rPr b="1" lang="es" sz="1550">
                <a:solidFill>
                  <a:srgbClr val="FF00FF"/>
                </a:solidFill>
              </a:rPr>
              <a:t>Alguien de contacto de la </a:t>
            </a:r>
            <a:r>
              <a:rPr b="1" lang="es" sz="1550">
                <a:solidFill>
                  <a:srgbClr val="FF00FF"/>
                </a:solidFill>
              </a:rPr>
              <a:t>entidad u organización]: </a:t>
            </a:r>
            <a:r>
              <a:rPr lang="es" sz="1550">
                <a:solidFill>
                  <a:srgbClr val="FF00FF"/>
                </a:solidFill>
              </a:rPr>
              <a:t>[teléfono, email, horario]</a:t>
            </a:r>
            <a:endParaRPr sz="155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50">
                <a:solidFill>
                  <a:srgbClr val="FF00FF"/>
                </a:solidFill>
              </a:rPr>
              <a:t>[Servicio de Apoyo a la Escolarización o equivalente de la zona]</a:t>
            </a:r>
            <a:endParaRPr sz="1550">
              <a:solidFill>
                <a:srgbClr val="FF00FF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50">
                <a:solidFill>
                  <a:srgbClr val="FF00FF"/>
                </a:solidFill>
              </a:rPr>
              <a:t>[Dirección, teléfono y email]</a:t>
            </a:r>
            <a:endParaRPr b="1" sz="155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50">
                <a:solidFill>
                  <a:srgbClr val="FF00FF"/>
                </a:solidFill>
              </a:rPr>
              <a:t>Web de escolarización de [Comunidad Autónoma] </a:t>
            </a:r>
            <a:r>
              <a:rPr lang="es" sz="1550">
                <a:solidFill>
                  <a:srgbClr val="FF00FF"/>
                </a:solidFill>
              </a:rPr>
              <a:t>[Web]</a:t>
            </a:r>
            <a:endParaRPr sz="1550">
              <a:solidFill>
                <a:srgbClr val="FF00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550">
                <a:solidFill>
                  <a:srgbClr val="FF00FF"/>
                </a:solidFill>
              </a:rPr>
              <a:t>[</a:t>
            </a:r>
            <a:r>
              <a:rPr b="1" lang="es" sz="1550">
                <a:solidFill>
                  <a:srgbClr val="FF00FF"/>
                </a:solidFill>
              </a:rPr>
              <a:t>Sección de preguntas frecuentes</a:t>
            </a:r>
            <a:r>
              <a:rPr lang="es" sz="1550">
                <a:solidFill>
                  <a:srgbClr val="FF00FF"/>
                </a:solidFill>
              </a:rPr>
              <a:t> (enlace)]</a:t>
            </a:r>
            <a:endParaRPr sz="1550">
              <a:solidFill>
                <a:srgbClr val="FF00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FF00FF"/>
              </a:solidFill>
            </a:endParaRPr>
          </a:p>
        </p:txBody>
      </p:sp>
      <p:pic>
        <p:nvPicPr>
          <p:cNvPr id="348" name="Google Shape;3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600" y="3104400"/>
            <a:ext cx="3202525" cy="17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594375" y="3875085"/>
            <a:ext cx="20031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009BA5"/>
                </a:solidFill>
              </a:rPr>
              <a:t>Infantil</a:t>
            </a:r>
            <a:endParaRPr b="1" sz="2400">
              <a:solidFill>
                <a:srgbClr val="009BA5"/>
              </a:solidFill>
            </a:endParaRPr>
          </a:p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3296297" y="3875085"/>
            <a:ext cx="20031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F1A800"/>
                </a:solidFill>
              </a:rPr>
              <a:t>Primaria</a:t>
            </a:r>
            <a:endParaRPr b="1" sz="2400">
              <a:solidFill>
                <a:srgbClr val="F1A800"/>
              </a:solidFill>
            </a:endParaRPr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6313562" y="3875085"/>
            <a:ext cx="20031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FF4C02"/>
                </a:solidFill>
              </a:rPr>
              <a:t>ESO</a:t>
            </a:r>
            <a:endParaRPr b="1" sz="2400">
              <a:solidFill>
                <a:srgbClr val="FF4C02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00" y="3238235"/>
            <a:ext cx="7758351" cy="5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4294967295" type="ctrTitle"/>
          </p:nvPr>
        </p:nvSpPr>
        <p:spPr>
          <a:xfrm>
            <a:off x="1999650" y="435550"/>
            <a:ext cx="51447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22222"/>
                </a:solidFill>
              </a:rPr>
              <a:t>ETAPAS EDUCATIVAS</a:t>
            </a:r>
            <a:endParaRPr b="1">
              <a:solidFill>
                <a:srgbClr val="22222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22222"/>
                </a:solidFill>
              </a:rPr>
              <a:t>de 3 a 16 años</a:t>
            </a:r>
            <a:endParaRPr b="1">
              <a:solidFill>
                <a:srgbClr val="222222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0" l="25048" r="0" t="0"/>
          <a:stretch/>
        </p:blipFill>
        <p:spPr>
          <a:xfrm>
            <a:off x="918225" y="1778485"/>
            <a:ext cx="1355400" cy="13554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5">
            <a:alphaModFix/>
          </a:blip>
          <a:srcRect b="17017" l="33975" r="18538" t="11630"/>
          <a:stretch/>
        </p:blipFill>
        <p:spPr>
          <a:xfrm>
            <a:off x="3620150" y="1829385"/>
            <a:ext cx="1355400" cy="13554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6">
            <a:alphaModFix/>
          </a:blip>
          <a:srcRect b="60131" l="27898" r="14530" t="1411"/>
          <a:stretch/>
        </p:blipFill>
        <p:spPr>
          <a:xfrm>
            <a:off x="6611900" y="1778485"/>
            <a:ext cx="1406400" cy="14064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 txBox="1"/>
          <p:nvPr>
            <p:ph idx="1" type="body"/>
          </p:nvPr>
        </p:nvSpPr>
        <p:spPr>
          <a:xfrm>
            <a:off x="311700" y="1152475"/>
            <a:ext cx="677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FF00FF"/>
                </a:solidFill>
              </a:rPr>
              <a:t>[Incluye los enlaces que hayas utilizado durante la presentación y/o consideres útiles: </a:t>
            </a:r>
            <a:endParaRPr i="1">
              <a:solidFill>
                <a:srgbClr val="FF00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es">
                <a:solidFill>
                  <a:srgbClr val="FF00FF"/>
                </a:solidFill>
              </a:rPr>
              <a:t>Web de tu CCAA sobre escolarización:  www</a:t>
            </a:r>
            <a:r>
              <a:rPr lang="es">
                <a:solidFill>
                  <a:srgbClr val="FF00FF"/>
                </a:solidFill>
              </a:rPr>
              <a:t>...</a:t>
            </a:r>
            <a:r>
              <a:rPr lang="es">
                <a:solidFill>
                  <a:srgbClr val="FF00FF"/>
                </a:solidFill>
              </a:rPr>
              <a:t> </a:t>
            </a:r>
            <a:endParaRPr>
              <a:solidFill>
                <a:srgbClr val="FF00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es">
                <a:solidFill>
                  <a:srgbClr val="FF00FF"/>
                </a:solidFill>
              </a:rPr>
              <a:t>Buscador de centros: www…</a:t>
            </a:r>
            <a:endParaRPr>
              <a:solidFill>
                <a:srgbClr val="FF00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es">
                <a:solidFill>
                  <a:srgbClr val="FF00FF"/>
                </a:solidFill>
              </a:rPr>
              <a:t>PDF solicitud en papel: www…</a:t>
            </a:r>
            <a:endParaRPr>
              <a:solidFill>
                <a:srgbClr val="FF00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es">
                <a:solidFill>
                  <a:srgbClr val="FF00FF"/>
                </a:solidFill>
              </a:rPr>
              <a:t>Baremación detallada: www…</a:t>
            </a:r>
            <a:endParaRPr>
              <a:solidFill>
                <a:srgbClr val="FF00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es">
                <a:solidFill>
                  <a:srgbClr val="FF00FF"/>
                </a:solidFill>
              </a:rPr>
              <a:t>Preguntas frecuentes: www…</a:t>
            </a:r>
            <a:endParaRPr>
              <a:solidFill>
                <a:srgbClr val="FF00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es">
                <a:solidFill>
                  <a:srgbClr val="FF00FF"/>
                </a:solidFill>
              </a:rPr>
              <a:t>…]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354" name="Google Shape;354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F4C02"/>
                </a:solidFill>
              </a:rPr>
              <a:t>Enlaces</a:t>
            </a:r>
            <a:r>
              <a:rPr b="1" lang="es" sz="3000">
                <a:solidFill>
                  <a:srgbClr val="FF4C02"/>
                </a:solidFill>
              </a:rPr>
              <a:t> </a:t>
            </a:r>
            <a:r>
              <a:rPr lang="es" sz="3000">
                <a:solidFill>
                  <a:srgbClr val="FF00FF"/>
                </a:solidFill>
              </a:rPr>
              <a:t>[Año]</a:t>
            </a:r>
            <a:endParaRPr b="1" sz="3000">
              <a:solidFill>
                <a:srgbClr val="FF00FF"/>
              </a:solidFill>
            </a:endParaRPr>
          </a:p>
        </p:txBody>
      </p:sp>
      <p:pic>
        <p:nvPicPr>
          <p:cNvPr id="355" name="Google Shape;35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8925" y="2829400"/>
            <a:ext cx="1727875" cy="18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725" y="662575"/>
            <a:ext cx="6944200" cy="389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3"/>
          <p:cNvSpPr txBox="1"/>
          <p:nvPr/>
        </p:nvSpPr>
        <p:spPr>
          <a:xfrm>
            <a:off x="3206975" y="1177250"/>
            <a:ext cx="4763100" cy="1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palabra te llevas del taller?</a:t>
            </a:r>
            <a:endParaRPr b="1" sz="3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2" name="Google Shape;362;p53"/>
          <p:cNvPicPr preferRelativeResize="0"/>
          <p:nvPr/>
        </p:nvPicPr>
        <p:blipFill rotWithShape="1">
          <a:blip r:embed="rId4">
            <a:alphaModFix/>
          </a:blip>
          <a:srcRect b="69795" l="17030" r="67052" t="15575"/>
          <a:stretch/>
        </p:blipFill>
        <p:spPr>
          <a:xfrm>
            <a:off x="1086701" y="1403304"/>
            <a:ext cx="507890" cy="54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3"/>
          <p:cNvPicPr preferRelativeResize="0"/>
          <p:nvPr/>
        </p:nvPicPr>
        <p:blipFill rotWithShape="1">
          <a:blip r:embed="rId4">
            <a:alphaModFix/>
          </a:blip>
          <a:srcRect b="49213" l="33076" r="46269" t="33141"/>
          <a:stretch/>
        </p:blipFill>
        <p:spPr>
          <a:xfrm>
            <a:off x="1811283" y="1818222"/>
            <a:ext cx="659060" cy="65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3"/>
          <p:cNvPicPr preferRelativeResize="0"/>
          <p:nvPr/>
        </p:nvPicPr>
        <p:blipFill rotWithShape="1">
          <a:blip r:embed="rId4">
            <a:alphaModFix/>
          </a:blip>
          <a:srcRect b="14908" l="68637" r="10708" t="67446"/>
          <a:stretch/>
        </p:blipFill>
        <p:spPr>
          <a:xfrm>
            <a:off x="532221" y="2367432"/>
            <a:ext cx="659060" cy="654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/>
          <p:nvPr>
            <p:ph idx="1" type="body"/>
          </p:nvPr>
        </p:nvSpPr>
        <p:spPr>
          <a:xfrm>
            <a:off x="2400775" y="859450"/>
            <a:ext cx="61929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</a:rPr>
              <a:t>Aplica y </a:t>
            </a:r>
            <a:r>
              <a:rPr b="1" lang="es" sz="2800">
                <a:solidFill>
                  <a:srgbClr val="FF4C02"/>
                </a:solidFill>
              </a:rPr>
              <a:t>comparte</a:t>
            </a:r>
            <a:r>
              <a:rPr lang="es" sz="2800">
                <a:solidFill>
                  <a:srgbClr val="FF4C02"/>
                </a:solidFill>
              </a:rPr>
              <a:t> </a:t>
            </a:r>
            <a:r>
              <a:rPr lang="es" sz="2800">
                <a:solidFill>
                  <a:schemeClr val="dk1"/>
                </a:solidFill>
              </a:rPr>
              <a:t>lo que has</a:t>
            </a:r>
            <a:r>
              <a:rPr b="1" lang="es" sz="2800">
                <a:solidFill>
                  <a:schemeClr val="dk1"/>
                </a:solidFill>
              </a:rPr>
              <a:t> </a:t>
            </a:r>
            <a:r>
              <a:rPr b="1" lang="es" sz="2800">
                <a:solidFill>
                  <a:srgbClr val="FF4C02"/>
                </a:solidFill>
              </a:rPr>
              <a:t>descubierto</a:t>
            </a:r>
            <a:r>
              <a:rPr lang="es" sz="2800">
                <a:solidFill>
                  <a:srgbClr val="FF4C02"/>
                </a:solidFill>
              </a:rPr>
              <a:t> </a:t>
            </a:r>
            <a:r>
              <a:rPr lang="es" sz="2800">
                <a:solidFill>
                  <a:schemeClr val="dk1"/>
                </a:solidFill>
              </a:rPr>
              <a:t>hoy.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</a:rPr>
              <a:t>Sigue aprendiendo sobre la </a:t>
            </a:r>
            <a:r>
              <a:rPr b="1" lang="es" sz="2800">
                <a:solidFill>
                  <a:srgbClr val="F1A800"/>
                </a:solidFill>
              </a:rPr>
              <a:t>diversidad</a:t>
            </a:r>
            <a:r>
              <a:rPr lang="es" sz="2800">
                <a:solidFill>
                  <a:schemeClr val="dk1"/>
                </a:solidFill>
              </a:rPr>
              <a:t>, la </a:t>
            </a:r>
            <a:r>
              <a:rPr b="1" lang="es" sz="2800">
                <a:solidFill>
                  <a:srgbClr val="F1A800"/>
                </a:solidFill>
              </a:rPr>
              <a:t>inclusión </a:t>
            </a:r>
            <a:r>
              <a:rPr lang="es" sz="2800">
                <a:solidFill>
                  <a:schemeClr val="dk1"/>
                </a:solidFill>
              </a:rPr>
              <a:t>y sus </a:t>
            </a:r>
            <a:r>
              <a:rPr b="1" lang="es" sz="2800">
                <a:solidFill>
                  <a:srgbClr val="F1A800"/>
                </a:solidFill>
              </a:rPr>
              <a:t>beneficios.</a:t>
            </a:r>
            <a:endParaRPr b="1" sz="2800">
              <a:solidFill>
                <a:srgbClr val="F1A8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800">
                <a:solidFill>
                  <a:schemeClr val="dk1"/>
                </a:solidFill>
              </a:rPr>
              <a:t>Ven a </a:t>
            </a:r>
            <a:r>
              <a:rPr b="1" lang="es" sz="2800">
                <a:solidFill>
                  <a:srgbClr val="45B282"/>
                </a:solidFill>
              </a:rPr>
              <a:t>hablar con nosotros</a:t>
            </a:r>
            <a:r>
              <a:rPr lang="es" sz="2800">
                <a:solidFill>
                  <a:schemeClr val="dk1"/>
                </a:solidFill>
              </a:rPr>
              <a:t> siempre que lo necesites.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70" name="Google Shape;37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1358713" y="1804414"/>
            <a:ext cx="4699800" cy="15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63757">
            <a:off x="4246688" y="952848"/>
            <a:ext cx="3077184" cy="208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b="0" l="25048" r="0" t="0"/>
          <a:stretch/>
        </p:blipFill>
        <p:spPr>
          <a:xfrm>
            <a:off x="4037750" y="397725"/>
            <a:ext cx="2244900" cy="224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276675"/>
            <a:ext cx="3752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009BA5"/>
                </a:solidFill>
              </a:rPr>
              <a:t>Educación</a:t>
            </a:r>
            <a:r>
              <a:rPr b="1" lang="es" sz="3000">
                <a:solidFill>
                  <a:srgbClr val="009BA5"/>
                </a:solidFill>
              </a:rPr>
              <a:t> Infantil</a:t>
            </a:r>
            <a:endParaRPr b="1" sz="3000">
              <a:solidFill>
                <a:srgbClr val="009BA5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3504338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009BA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Lato"/>
                <a:ea typeface="Lato"/>
                <a:cs typeface="Lato"/>
                <a:sym typeface="Lato"/>
              </a:rPr>
              <a:t>3 a 6 años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Lato"/>
                <a:ea typeface="Lato"/>
                <a:cs typeface="Lato"/>
                <a:sym typeface="Lato"/>
              </a:rPr>
              <a:t>Infantil</a:t>
            </a:r>
            <a:endParaRPr b="1" sz="21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Lato"/>
                <a:ea typeface="Lato"/>
                <a:cs typeface="Lato"/>
                <a:sym typeface="Lato"/>
              </a:rPr>
              <a:t>2º ciclo de Educación Infantil</a:t>
            </a:r>
            <a:endParaRPr b="1" sz="2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481425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6 a 12 años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Lato"/>
                <a:ea typeface="Lato"/>
                <a:cs typeface="Lato"/>
                <a:sym typeface="Lato"/>
              </a:rPr>
              <a:t>Primaria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Educación Primaria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1341675"/>
            <a:ext cx="2808000" cy="32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Esta niña ya tiene 3 años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 a un Colegio de</a:t>
            </a:r>
            <a:r>
              <a:rPr lang="es" sz="1600">
                <a:solidFill>
                  <a:srgbClr val="000000"/>
                </a:solidFill>
              </a:rPr>
              <a:t> Educación Infantil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Esto también se llama </a:t>
            </a:r>
            <a:r>
              <a:rPr b="1" lang="es" sz="1600">
                <a:solidFill>
                  <a:srgbClr val="000000"/>
                </a:solidFill>
              </a:rPr>
              <a:t>2º ciclo de Educación Infantil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Infantil tiene </a:t>
            </a:r>
            <a:r>
              <a:rPr b="1" lang="es" sz="1600">
                <a:solidFill>
                  <a:srgbClr val="000000"/>
                </a:solidFill>
              </a:rPr>
              <a:t>3 cursos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Ir al </a:t>
            </a:r>
            <a:r>
              <a:rPr lang="es" sz="1600">
                <a:solidFill>
                  <a:srgbClr val="000000"/>
                </a:solidFill>
              </a:rPr>
              <a:t>colegio en</a:t>
            </a: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" sz="1600">
                <a:solidFill>
                  <a:srgbClr val="000000"/>
                </a:solidFill>
              </a:rPr>
              <a:t>Infantil</a:t>
            </a: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es obligatorio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6049100" y="3686050"/>
            <a:ext cx="266700" cy="24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B2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63757">
            <a:off x="4218614" y="952848"/>
            <a:ext cx="3077184" cy="208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276675"/>
            <a:ext cx="3694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1A800"/>
                </a:solidFill>
              </a:rPr>
              <a:t>Educación </a:t>
            </a:r>
            <a:r>
              <a:rPr b="1" lang="es" sz="3000">
                <a:solidFill>
                  <a:srgbClr val="F1A800"/>
                </a:solidFill>
              </a:rPr>
              <a:t>Primaria</a:t>
            </a:r>
            <a:endParaRPr b="1" sz="3000">
              <a:solidFill>
                <a:srgbClr val="F1A800"/>
              </a:solidFill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110675"/>
            <a:ext cx="2808000" cy="38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Estos niños ya tienen 6 años.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Han terminado Infantil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Ahora van a Primaria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Esto también se llama </a:t>
            </a:r>
            <a:r>
              <a:rPr b="1" lang="es" sz="1600">
                <a:solidFill>
                  <a:srgbClr val="000000"/>
                </a:solidFill>
              </a:rPr>
              <a:t>Educación Primaria</a:t>
            </a:r>
            <a:endParaRPr b="1"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La Primaria tiene </a:t>
            </a:r>
            <a:r>
              <a:rPr b="1" lang="es" sz="1600">
                <a:solidFill>
                  <a:srgbClr val="000000"/>
                </a:solidFill>
              </a:rPr>
              <a:t>6 cursos</a:t>
            </a:r>
            <a:endParaRPr b="1"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Ir al colegio en Primaria es obligatorio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3504338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1A8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Lato"/>
                <a:ea typeface="Lato"/>
                <a:cs typeface="Lato"/>
                <a:sym typeface="Lato"/>
              </a:rPr>
              <a:t>6 a 12 años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Lato"/>
                <a:ea typeface="Lato"/>
                <a:cs typeface="Lato"/>
                <a:sym typeface="Lato"/>
              </a:rPr>
              <a:t>Primaria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5972388" y="3614000"/>
            <a:ext cx="4179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6481425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12 a 16 años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Lato"/>
                <a:ea typeface="Lato"/>
                <a:cs typeface="Lato"/>
                <a:sym typeface="Lato"/>
              </a:rPr>
              <a:t>ESO</a:t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Educación Secundaria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b="17017" l="33975" r="18538" t="11630"/>
          <a:stretch/>
        </p:blipFill>
        <p:spPr>
          <a:xfrm>
            <a:off x="4009676" y="397725"/>
            <a:ext cx="2244900" cy="224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63757">
            <a:off x="3713288" y="952848"/>
            <a:ext cx="3077184" cy="208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2766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F4C02"/>
                </a:solidFill>
              </a:rPr>
              <a:t>ESO</a:t>
            </a:r>
            <a:endParaRPr b="1" sz="3000">
              <a:solidFill>
                <a:srgbClr val="45B282"/>
              </a:solidFill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10675"/>
            <a:ext cx="2808000" cy="32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</a:t>
            </a:r>
            <a:r>
              <a:rPr lang="es" sz="1600">
                <a:solidFill>
                  <a:srgbClr val="000000"/>
                </a:solidFill>
              </a:rPr>
              <a:t>a</a:t>
            </a: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niñ</a:t>
            </a:r>
            <a:r>
              <a:rPr lang="es" sz="1600">
                <a:solidFill>
                  <a:srgbClr val="000000"/>
                </a:solidFill>
              </a:rPr>
              <a:t>a</a:t>
            </a: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ya tiene 12 años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 terminado </a:t>
            </a:r>
            <a:r>
              <a:rPr lang="es" sz="1600">
                <a:solidFill>
                  <a:srgbClr val="000000"/>
                </a:solidFill>
              </a:rPr>
              <a:t>Primaria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Ahora va a la</a:t>
            </a:r>
            <a:r>
              <a:rPr b="1" lang="es" sz="1600">
                <a:solidFill>
                  <a:srgbClr val="000000"/>
                </a:solidFill>
              </a:rPr>
              <a:t> ESO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ESO quiere decir </a:t>
            </a:r>
            <a:r>
              <a:rPr b="1" lang="es" sz="1600">
                <a:solidFill>
                  <a:srgbClr val="000000"/>
                </a:solidFill>
              </a:rPr>
              <a:t>Educación Secundaria Obligatoria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Hay </a:t>
            </a:r>
            <a:r>
              <a:rPr b="1" lang="es" sz="1600">
                <a:solidFill>
                  <a:srgbClr val="000000"/>
                </a:solidFill>
              </a:rPr>
              <a:t>4 cursos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Es obligatorio estudiar hasta los 16 años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3504338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F4C0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Lato"/>
                <a:ea typeface="Lato"/>
                <a:cs typeface="Lato"/>
                <a:sym typeface="Lato"/>
              </a:rPr>
              <a:t>12 a 16 años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Lato"/>
                <a:ea typeface="Lato"/>
                <a:cs typeface="Lato"/>
                <a:sym typeface="Lato"/>
              </a:rPr>
              <a:t>ESO</a:t>
            </a:r>
            <a:endParaRPr b="1" sz="21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latin typeface="Lato"/>
                <a:ea typeface="Lato"/>
                <a:cs typeface="Lato"/>
                <a:sym typeface="Lato"/>
              </a:rPr>
              <a:t>Educación Secundaria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6481425" y="2813600"/>
            <a:ext cx="2376900" cy="2001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más de 16 años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Bachillerato o Formación Profesional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5972388" y="3614000"/>
            <a:ext cx="4179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b="60131" l="27898" r="14530" t="1411"/>
          <a:stretch/>
        </p:blipFill>
        <p:spPr>
          <a:xfrm>
            <a:off x="3504350" y="397725"/>
            <a:ext cx="2244900" cy="224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75" y="452125"/>
            <a:ext cx="8145102" cy="42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2838375" y="998138"/>
            <a:ext cx="35247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300">
                <a:latin typeface="Lato"/>
                <a:ea typeface="Lato"/>
                <a:cs typeface="Lato"/>
                <a:sym typeface="Lato"/>
              </a:rPr>
              <a:t>Me </a:t>
            </a:r>
            <a:endParaRPr b="1" sz="4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300">
                <a:latin typeface="Lato"/>
                <a:ea typeface="Lato"/>
                <a:cs typeface="Lato"/>
                <a:sym typeface="Lato"/>
              </a:rPr>
              <a:t>gustaría </a:t>
            </a:r>
            <a:endParaRPr b="1" sz="4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300">
                <a:latin typeface="Lato"/>
                <a:ea typeface="Lato"/>
                <a:cs typeface="Lato"/>
                <a:sym typeface="Lato"/>
              </a:rPr>
              <a:t>que el colegio…</a:t>
            </a:r>
            <a:endParaRPr b="1" sz="4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008" y="1345625"/>
            <a:ext cx="3721651" cy="336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>
            <p:ph type="ctrTitle"/>
          </p:nvPr>
        </p:nvSpPr>
        <p:spPr>
          <a:xfrm>
            <a:off x="598975" y="651200"/>
            <a:ext cx="3972900" cy="11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</a:rPr>
              <a:t>Los </a:t>
            </a:r>
            <a:r>
              <a:rPr b="1" lang="es" sz="3000">
                <a:solidFill>
                  <a:srgbClr val="F1A800"/>
                </a:solidFill>
              </a:rPr>
              <a:t>colegios diversos</a:t>
            </a:r>
            <a:r>
              <a:rPr lang="es" sz="3000">
                <a:solidFill>
                  <a:srgbClr val="F1A800"/>
                </a:solidFill>
              </a:rPr>
              <a:t> </a:t>
            </a:r>
            <a:r>
              <a:rPr lang="es" sz="3000">
                <a:solidFill>
                  <a:schemeClr val="dk1"/>
                </a:solidFill>
              </a:rPr>
              <a:t>son </a:t>
            </a:r>
            <a:r>
              <a:rPr b="1" lang="es" sz="3000">
                <a:solidFill>
                  <a:srgbClr val="45B282"/>
                </a:solidFill>
              </a:rPr>
              <a:t>positivos </a:t>
            </a:r>
            <a:r>
              <a:rPr lang="es" sz="3000">
                <a:solidFill>
                  <a:schemeClr val="dk1"/>
                </a:solidFill>
              </a:rPr>
              <a:t>para los niños y las niñas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598975" y="2668950"/>
            <a:ext cx="2985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F4C02"/>
                </a:solidFill>
                <a:latin typeface="Lato"/>
                <a:ea typeface="Lato"/>
                <a:cs typeface="Lato"/>
                <a:sym typeface="Lato"/>
              </a:rPr>
              <a:t>Aprenden mejor</a:t>
            </a:r>
            <a:endParaRPr b="1" sz="3000">
              <a:solidFill>
                <a:srgbClr val="FF4C0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