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y="5143500" cx="9144000"/>
  <p:notesSz cx="6858000" cy="9144000"/>
  <p:embeddedFontLst>
    <p:embeddedFont>
      <p:font typeface="Oswald Medium"/>
      <p:regular r:id="rId38"/>
      <p:bold r:id="rId39"/>
    </p:embeddedFont>
    <p:embeddedFont>
      <p:font typeface="Lato"/>
      <p:regular r:id="rId40"/>
      <p:bold r:id="rId41"/>
      <p:italic r:id="rId42"/>
      <p:boldItalic r:id="rId43"/>
    </p:embeddedFont>
    <p:embeddedFont>
      <p:font typeface="Oswald"/>
      <p:regular r:id="rId44"/>
      <p:bold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0C41795-3779-453D-86F9-333EFF14A187}">
  <a:tblStyle styleId="{40C41795-3779-453D-86F9-333EFF14A18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Lato-regular.fntdata"/><Relationship Id="rId20" Type="http://schemas.openxmlformats.org/officeDocument/2006/relationships/slide" Target="slides/slide14.xml"/><Relationship Id="rId42" Type="http://schemas.openxmlformats.org/officeDocument/2006/relationships/font" Target="fonts/Lato-italic.fntdata"/><Relationship Id="rId41" Type="http://schemas.openxmlformats.org/officeDocument/2006/relationships/font" Target="fonts/Lato-bold.fntdata"/><Relationship Id="rId22" Type="http://schemas.openxmlformats.org/officeDocument/2006/relationships/slide" Target="slides/slide16.xml"/><Relationship Id="rId44" Type="http://schemas.openxmlformats.org/officeDocument/2006/relationships/font" Target="fonts/Oswald-regular.fntdata"/><Relationship Id="rId21" Type="http://schemas.openxmlformats.org/officeDocument/2006/relationships/slide" Target="slides/slide15.xml"/><Relationship Id="rId43" Type="http://schemas.openxmlformats.org/officeDocument/2006/relationships/font" Target="fonts/Lato-boldItalic.fnt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45" Type="http://schemas.openxmlformats.org/officeDocument/2006/relationships/font" Target="fonts/Oswal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font" Target="fonts/OswaldMedium-bold.fntdata"/><Relationship Id="rId16" Type="http://schemas.openxmlformats.org/officeDocument/2006/relationships/slide" Target="slides/slide10.xml"/><Relationship Id="rId38" Type="http://schemas.openxmlformats.org/officeDocument/2006/relationships/font" Target="fonts/OswaldMedium-regular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9c1dddc909_0_4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9c1dddc909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9c1dddc909_0_5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9c1dddc909_0_5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e0c3a8f2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e0c3a8f2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e0c3a8f229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e0c3a8f229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e0c3a8f229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e0c3a8f229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e0c3a8f229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e0c3a8f22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e0c3a8f229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e0c3a8f229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e0c3a8f229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e0c3a8f229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e0c3a8f229_0_4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e0c3a8f229_0_4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e0c3a8f229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e0c3a8f22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e0c3a8f229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e0c3a8f229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9c1dddc909_0_3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9c1dddc909_0_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e0c3a8f229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e0c3a8f229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e0c3a8f229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e0c3a8f229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e0c3a8f229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e0c3a8f229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e0c3a8f229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e0c3a8f229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e0c3a8f229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e0c3a8f229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e0c3a8f229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e0c3a8f229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e0c3a8f229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e0c3a8f229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e0c3a8f229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e0c3a8f229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1e0c3a8f229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1e0c3a8f229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1e0c3a8f229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1e0c3a8f229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37857d3060_1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37857d3060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e0c3a8f229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1e0c3a8f229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e0c3a8f229_0_2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1e0c3a8f229_0_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37857d3060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37857d306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37857d3060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37857d3060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37857d3060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37857d3060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37857d3060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37857d3060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37857d3060_1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37857d3060_1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9c1dddc909_0_5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9c1dddc909_0_5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Relationship Id="rId4" Type="http://schemas.openxmlformats.org/officeDocument/2006/relationships/image" Target="../media/image1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4.png"/><Relationship Id="rId4" Type="http://schemas.openxmlformats.org/officeDocument/2006/relationships/image" Target="../media/image18.png"/><Relationship Id="rId5" Type="http://schemas.openxmlformats.org/officeDocument/2006/relationships/image" Target="../media/image1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0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4775" y="770725"/>
            <a:ext cx="4410750" cy="243487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753625" y="3327450"/>
            <a:ext cx="38181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600">
                <a:latin typeface="Lato"/>
                <a:ea typeface="Lato"/>
                <a:cs typeface="Lato"/>
                <a:sym typeface="Lato"/>
              </a:rPr>
              <a:t>Taller de escolarización inclusiva para familias</a:t>
            </a:r>
            <a:endParaRPr sz="26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1039400" y="1179750"/>
            <a:ext cx="5731500" cy="278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0681" lvl="0" marL="457200" rtl="0" algn="l">
              <a:spcBef>
                <a:spcPts val="0"/>
              </a:spcBef>
              <a:spcAft>
                <a:spcPts val="0"/>
              </a:spcAft>
              <a:buClr>
                <a:srgbClr val="FF4C02"/>
              </a:buClr>
              <a:buSzPts val="2238"/>
              <a:buChar char="●"/>
            </a:pPr>
            <a:r>
              <a:rPr lang="es" sz="2237">
                <a:solidFill>
                  <a:srgbClr val="222222"/>
                </a:solidFill>
              </a:rPr>
              <a:t>Hablando sobre el </a:t>
            </a:r>
            <a:r>
              <a:rPr b="1" lang="es" sz="2237">
                <a:solidFill>
                  <a:srgbClr val="FF4C02"/>
                </a:solidFill>
              </a:rPr>
              <a:t>valor</a:t>
            </a:r>
            <a:r>
              <a:rPr lang="es" sz="2237">
                <a:solidFill>
                  <a:srgbClr val="000000"/>
                </a:solidFill>
              </a:rPr>
              <a:t> que tiene la </a:t>
            </a:r>
            <a:r>
              <a:rPr b="1" lang="es" sz="2237">
                <a:solidFill>
                  <a:srgbClr val="FF4C02"/>
                </a:solidFill>
              </a:rPr>
              <a:t>diversidad</a:t>
            </a:r>
            <a:r>
              <a:rPr lang="es" sz="2237">
                <a:solidFill>
                  <a:srgbClr val="222222"/>
                </a:solidFill>
              </a:rPr>
              <a:t> y la inclusión educativa</a:t>
            </a:r>
            <a:endParaRPr sz="2237">
              <a:solidFill>
                <a:srgbClr val="222222"/>
              </a:solidFill>
            </a:endParaRPr>
          </a:p>
          <a:p>
            <a:pPr indent="-370681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238"/>
              <a:buChar char="●"/>
            </a:pPr>
            <a:r>
              <a:rPr lang="es" sz="2237">
                <a:solidFill>
                  <a:srgbClr val="000000"/>
                </a:solidFill>
              </a:rPr>
              <a:t>Reflexionando </a:t>
            </a:r>
            <a:r>
              <a:rPr lang="es" sz="2237">
                <a:solidFill>
                  <a:srgbClr val="222222"/>
                </a:solidFill>
              </a:rPr>
              <a:t>sobre </a:t>
            </a:r>
            <a:r>
              <a:rPr b="1" lang="es" sz="2237">
                <a:solidFill>
                  <a:srgbClr val="45B282"/>
                </a:solidFill>
              </a:rPr>
              <a:t>cómo queremos</a:t>
            </a:r>
            <a:r>
              <a:rPr lang="es" sz="2237">
                <a:solidFill>
                  <a:srgbClr val="222222"/>
                </a:solidFill>
              </a:rPr>
              <a:t> que sean los </a:t>
            </a:r>
            <a:r>
              <a:rPr b="1" lang="es" sz="2237">
                <a:solidFill>
                  <a:srgbClr val="45B282"/>
                </a:solidFill>
              </a:rPr>
              <a:t>colegios </a:t>
            </a:r>
            <a:r>
              <a:rPr lang="es" sz="2237">
                <a:solidFill>
                  <a:srgbClr val="222222"/>
                </a:solidFill>
              </a:rPr>
              <a:t>de nuestros hijos e hijas</a:t>
            </a:r>
            <a:endParaRPr sz="2237">
              <a:solidFill>
                <a:srgbClr val="222222"/>
              </a:solidFill>
            </a:endParaRPr>
          </a:p>
          <a:p>
            <a:pPr indent="-370681" lvl="0" marL="457200" rtl="0" algn="l">
              <a:spcBef>
                <a:spcPts val="0"/>
              </a:spcBef>
              <a:spcAft>
                <a:spcPts val="0"/>
              </a:spcAft>
              <a:buClr>
                <a:srgbClr val="F1A800"/>
              </a:buClr>
              <a:buSzPts val="2238"/>
              <a:buChar char="●"/>
            </a:pPr>
            <a:r>
              <a:rPr lang="es" sz="2237">
                <a:solidFill>
                  <a:srgbClr val="222222"/>
                </a:solidFill>
              </a:rPr>
              <a:t>Informando a todas las familias sobre el </a:t>
            </a:r>
            <a:r>
              <a:rPr b="1" lang="es" sz="2237">
                <a:solidFill>
                  <a:srgbClr val="F1A800"/>
                </a:solidFill>
              </a:rPr>
              <a:t>proceso de escolarización</a:t>
            </a:r>
            <a:endParaRPr b="1" sz="2237">
              <a:solidFill>
                <a:srgbClr val="F1A800"/>
              </a:solidFill>
            </a:endParaRPr>
          </a:p>
        </p:txBody>
      </p:sp>
      <p:pic>
        <p:nvPicPr>
          <p:cNvPr id="119" name="Google Shape;119;p22"/>
          <p:cNvPicPr preferRelativeResize="0"/>
          <p:nvPr/>
        </p:nvPicPr>
        <p:blipFill rotWithShape="1">
          <a:blip r:embed="rId3">
            <a:alphaModFix/>
          </a:blip>
          <a:srcRect b="0" l="0" r="78840" t="0"/>
          <a:stretch/>
        </p:blipFill>
        <p:spPr>
          <a:xfrm>
            <a:off x="7788975" y="967375"/>
            <a:ext cx="1469326" cy="3899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2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7504951" y="17081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2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8229533" y="21230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2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6950471" y="26722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175" y="452125"/>
            <a:ext cx="8145102" cy="423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3"/>
          <p:cNvSpPr txBox="1"/>
          <p:nvPr/>
        </p:nvSpPr>
        <p:spPr>
          <a:xfrm>
            <a:off x="2838375" y="998138"/>
            <a:ext cx="3524700" cy="28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Me </a:t>
            </a:r>
            <a:endParaRPr b="1" sz="43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gustaría </a:t>
            </a:r>
            <a:endParaRPr b="1" sz="43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que el colegio…</a:t>
            </a:r>
            <a:endParaRPr b="1" sz="43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ctrTitle"/>
          </p:nvPr>
        </p:nvSpPr>
        <p:spPr>
          <a:xfrm>
            <a:off x="1197450" y="502625"/>
            <a:ext cx="6749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222222"/>
                </a:solidFill>
                <a:latin typeface="Oswald Medium"/>
                <a:ea typeface="Oswald Medium"/>
                <a:cs typeface="Oswald Medium"/>
                <a:sym typeface="Oswald Medium"/>
              </a:rPr>
              <a:t>EL PROCESO DE ESCOLARIZACIÓN</a:t>
            </a:r>
            <a:endParaRPr>
              <a:solidFill>
                <a:srgbClr val="222222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34" name="Google Shape;134;p24"/>
          <p:cNvSpPr/>
          <p:nvPr/>
        </p:nvSpPr>
        <p:spPr>
          <a:xfrm>
            <a:off x="2418611" y="3909273"/>
            <a:ext cx="945600" cy="818100"/>
          </a:xfrm>
          <a:prstGeom prst="triangle">
            <a:avLst>
              <a:gd fmla="val 50000" name="adj"/>
            </a:avLst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4"/>
          <p:cNvSpPr/>
          <p:nvPr/>
        </p:nvSpPr>
        <p:spPr>
          <a:xfrm>
            <a:off x="4159391" y="3854058"/>
            <a:ext cx="943800" cy="943800"/>
          </a:xfrm>
          <a:prstGeom prst="ellipse">
            <a:avLst/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4"/>
          <p:cNvSpPr/>
          <p:nvPr/>
        </p:nvSpPr>
        <p:spPr>
          <a:xfrm>
            <a:off x="5898294" y="3912456"/>
            <a:ext cx="827100" cy="827100"/>
          </a:xfrm>
          <a:prstGeom prst="rect">
            <a:avLst/>
          </a:prstGeom>
          <a:solidFill>
            <a:srgbClr val="8585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7" name="Google Shape;137;p24"/>
          <p:cNvPicPr preferRelativeResize="0"/>
          <p:nvPr/>
        </p:nvPicPr>
        <p:blipFill rotWithShape="1">
          <a:blip r:embed="rId3">
            <a:alphaModFix/>
          </a:blip>
          <a:srcRect b="-2053" l="14661" r="64684" t="84408"/>
          <a:stretch/>
        </p:blipFill>
        <p:spPr>
          <a:xfrm>
            <a:off x="2445921" y="2946649"/>
            <a:ext cx="795160" cy="754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4"/>
          <p:cNvPicPr preferRelativeResize="0"/>
          <p:nvPr/>
        </p:nvPicPr>
        <p:blipFill rotWithShape="1">
          <a:blip r:embed="rId3">
            <a:alphaModFix/>
          </a:blip>
          <a:srcRect b="-2625" l="33076" r="46269" t="84980"/>
          <a:stretch/>
        </p:blipFill>
        <p:spPr>
          <a:xfrm>
            <a:off x="4233699" y="2961886"/>
            <a:ext cx="795160" cy="754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4"/>
          <p:cNvPicPr preferRelativeResize="0"/>
          <p:nvPr/>
        </p:nvPicPr>
        <p:blipFill rotWithShape="1">
          <a:blip r:embed="rId3">
            <a:alphaModFix/>
          </a:blip>
          <a:srcRect b="13302" l="88597" r="-4513" t="69052"/>
          <a:stretch/>
        </p:blipFill>
        <p:spPr>
          <a:xfrm rot="-2700000">
            <a:off x="5169646" y="3956509"/>
            <a:ext cx="507891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4"/>
          <p:cNvPicPr preferRelativeResize="0"/>
          <p:nvPr/>
        </p:nvPicPr>
        <p:blipFill rotWithShape="1">
          <a:blip r:embed="rId3">
            <a:alphaModFix/>
          </a:blip>
          <a:srcRect b="14908" l="68637" r="10708" t="67446"/>
          <a:stretch/>
        </p:blipFill>
        <p:spPr>
          <a:xfrm>
            <a:off x="5898288" y="2961875"/>
            <a:ext cx="760136" cy="754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4"/>
          <p:cNvPicPr preferRelativeResize="0"/>
          <p:nvPr/>
        </p:nvPicPr>
        <p:blipFill rotWithShape="1">
          <a:blip r:embed="rId3">
            <a:alphaModFix/>
          </a:blip>
          <a:srcRect b="13302" l="88597" r="-4513" t="69052"/>
          <a:stretch/>
        </p:blipFill>
        <p:spPr>
          <a:xfrm rot="-2700000">
            <a:off x="3445046" y="3956509"/>
            <a:ext cx="507891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277109">
            <a:off x="6012912" y="2114148"/>
            <a:ext cx="3077185" cy="2085354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5"/>
          <p:cNvSpPr txBox="1"/>
          <p:nvPr>
            <p:ph type="title"/>
          </p:nvPr>
        </p:nvSpPr>
        <p:spPr>
          <a:xfrm>
            <a:off x="311700" y="445025"/>
            <a:ext cx="2661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29117"/>
              <a:buFont typeface="Arial"/>
              <a:buNone/>
            </a:pPr>
            <a:r>
              <a:rPr lang="es" sz="34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PASOS</a:t>
            </a:r>
            <a:endParaRPr>
              <a:solidFill>
                <a:srgbClr val="45B282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48" name="Google Shape;148;p25"/>
          <p:cNvSpPr txBox="1"/>
          <p:nvPr>
            <p:ph idx="1" type="body"/>
          </p:nvPr>
        </p:nvSpPr>
        <p:spPr>
          <a:xfrm>
            <a:off x="608625" y="1315300"/>
            <a:ext cx="477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Busca y conoce los colegios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Decide cuáles son tus opciones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Conoce el baremo y consigue la documentación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Presenta la solicitud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Comprueba las listas y reclama (si hace falta)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Haz la matrícula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6"/>
          <p:cNvSpPr txBox="1"/>
          <p:nvPr>
            <p:ph type="title"/>
          </p:nvPr>
        </p:nvSpPr>
        <p:spPr>
          <a:xfrm>
            <a:off x="490250" y="450150"/>
            <a:ext cx="4693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1</a:t>
            </a:r>
            <a:endParaRPr b="1" sz="5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Busca y conoce los colegios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54" name="Google Shape;15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5925" y="1545947"/>
            <a:ext cx="2622550" cy="271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7"/>
          <p:cNvSpPr txBox="1"/>
          <p:nvPr>
            <p:ph idx="1" type="body"/>
          </p:nvPr>
        </p:nvSpPr>
        <p:spPr>
          <a:xfrm>
            <a:off x="1151300" y="1178700"/>
            <a:ext cx="71391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Accede al </a:t>
            </a:r>
            <a:r>
              <a:rPr b="1" lang="es" sz="3000">
                <a:solidFill>
                  <a:srgbClr val="45B282"/>
                </a:solidFill>
              </a:rPr>
              <a:t>buscador de colegios</a:t>
            </a:r>
            <a:r>
              <a:rPr lang="es" sz="3000">
                <a:solidFill>
                  <a:schemeClr val="dk1"/>
                </a:solidFill>
              </a:rPr>
              <a:t> de tu Comunidad Autónoma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Asiste a las </a:t>
            </a:r>
            <a:r>
              <a:rPr b="1" lang="es" sz="3000">
                <a:solidFill>
                  <a:srgbClr val="009BA5"/>
                </a:solidFill>
              </a:rPr>
              <a:t>jornadas de puertas abiertas </a:t>
            </a:r>
            <a:endParaRPr b="1" sz="3000">
              <a:solidFill>
                <a:srgbClr val="009BA5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Contacta</a:t>
            </a:r>
            <a:r>
              <a:rPr lang="es" sz="3000">
                <a:solidFill>
                  <a:schemeClr val="dk1"/>
                </a:solidFill>
              </a:rPr>
              <a:t> con los colegios y pregunta lo que necesites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Decide cuáles son tus opciones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65" name="Google Shape;16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5926" y="1248187"/>
            <a:ext cx="2622550" cy="3009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29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6666600" y="2132651"/>
            <a:ext cx="2192900" cy="2012798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9"/>
          <p:cNvSpPr/>
          <p:nvPr/>
        </p:nvSpPr>
        <p:spPr>
          <a:xfrm>
            <a:off x="5633900" y="2741250"/>
            <a:ext cx="2672400" cy="19200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9"/>
          <p:cNvSpPr txBox="1"/>
          <p:nvPr>
            <p:ph idx="4294967295" type="body"/>
          </p:nvPr>
        </p:nvSpPr>
        <p:spPr>
          <a:xfrm>
            <a:off x="5844650" y="2924700"/>
            <a:ext cx="2250900" cy="16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rgbClr val="FF4C02"/>
                </a:solidFill>
              </a:rPr>
              <a:t>Recuerda:</a:t>
            </a:r>
            <a:endParaRPr b="1" sz="2000">
              <a:solidFill>
                <a:srgbClr val="FF4C02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</a:rPr>
              <a:t>Decide según tus criterios y necesidades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73" name="Google Shape;173;p29"/>
          <p:cNvSpPr txBox="1"/>
          <p:nvPr>
            <p:ph idx="1" type="body"/>
          </p:nvPr>
        </p:nvSpPr>
        <p:spPr>
          <a:xfrm>
            <a:off x="453200" y="678875"/>
            <a:ext cx="51807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la </a:t>
            </a:r>
            <a:r>
              <a:rPr b="1" lang="es" sz="3000">
                <a:solidFill>
                  <a:srgbClr val="45B282"/>
                </a:solidFill>
              </a:rPr>
              <a:t>solicitud </a:t>
            </a:r>
            <a:r>
              <a:rPr lang="es" sz="3000">
                <a:solidFill>
                  <a:schemeClr val="dk1"/>
                </a:solidFill>
              </a:rPr>
              <a:t>podrás escribir hasta </a:t>
            </a:r>
            <a:r>
              <a:rPr b="1" lang="es" sz="3000">
                <a:solidFill>
                  <a:srgbClr val="FF00FF"/>
                </a:solidFill>
              </a:rPr>
              <a:t>[número]</a:t>
            </a:r>
            <a:r>
              <a:rPr lang="es" sz="3000">
                <a:solidFill>
                  <a:srgbClr val="FF00FF"/>
                </a:solidFill>
              </a:rPr>
              <a:t> </a:t>
            </a:r>
            <a:r>
              <a:rPr lang="es" sz="3000">
                <a:solidFill>
                  <a:schemeClr val="dk1"/>
                </a:solidFill>
              </a:rPr>
              <a:t>colegios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orden de preferencia</a:t>
            </a:r>
            <a:endParaRPr sz="3000">
              <a:solidFill>
                <a:schemeClr val="dk1"/>
              </a:solidFill>
            </a:endParaRPr>
          </a:p>
        </p:txBody>
      </p:sp>
      <p:pic>
        <p:nvPicPr>
          <p:cNvPr id="174" name="Google Shape;174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228" y="3078450"/>
            <a:ext cx="2989725" cy="177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/>
          <p:nvPr>
            <p:ph type="title"/>
          </p:nvPr>
        </p:nvSpPr>
        <p:spPr>
          <a:xfrm>
            <a:off x="383125" y="467325"/>
            <a:ext cx="78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45B282"/>
                </a:solidFill>
              </a:rPr>
              <a:t>Necesidades Específicas de Apoyo Educativo</a:t>
            </a:r>
            <a:endParaRPr b="1" sz="3000">
              <a:solidFill>
                <a:srgbClr val="45B282"/>
              </a:solidFill>
            </a:endParaRPr>
          </a:p>
        </p:txBody>
      </p:sp>
      <p:sp>
        <p:nvSpPr>
          <p:cNvPr id="180" name="Google Shape;180;p30"/>
          <p:cNvSpPr txBox="1"/>
          <p:nvPr>
            <p:ph idx="1" type="body"/>
          </p:nvPr>
        </p:nvSpPr>
        <p:spPr>
          <a:xfrm>
            <a:off x="933275" y="1252600"/>
            <a:ext cx="4770900" cy="22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Son niños y niñas que tienen más </a:t>
            </a:r>
            <a:r>
              <a:rPr b="1" lang="es" sz="2200">
                <a:solidFill>
                  <a:srgbClr val="45B282"/>
                </a:solidFill>
                <a:highlight>
                  <a:srgbClr val="FFFFFF"/>
                </a:highlight>
              </a:rPr>
              <a:t>dificultades para aprender</a:t>
            </a:r>
            <a:endParaRPr b="1" sz="2200">
              <a:solidFill>
                <a:srgbClr val="45B282"/>
              </a:solidFill>
              <a:highlight>
                <a:srgbClr val="FFFFFF"/>
              </a:highlight>
            </a:endParaRPr>
          </a:p>
          <a:p>
            <a:pPr indent="-368300" lvl="0" marL="809999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Hiperactividad o TDAH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Trastorno de Espectro Autista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Altas Capacidades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Discapacidad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Desventaja social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81" name="Google Shape;181;p30"/>
          <p:cNvSpPr txBox="1"/>
          <p:nvPr/>
        </p:nvSpPr>
        <p:spPr>
          <a:xfrm>
            <a:off x="383125" y="4384900"/>
            <a:ext cx="5578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 sz="2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Estos niños tienen</a:t>
            </a:r>
            <a:r>
              <a:rPr lang="es" sz="22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s" sz="22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pla</a:t>
            </a:r>
            <a:r>
              <a:rPr b="1" lang="es" sz="22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zas reservadas</a:t>
            </a:r>
            <a:endParaRPr b="1" sz="2200">
              <a:solidFill>
                <a:srgbClr val="45B28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82" name="Google Shape;18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7475" y="3267349"/>
            <a:ext cx="2878776" cy="149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1"/>
          <p:cNvSpPr/>
          <p:nvPr/>
        </p:nvSpPr>
        <p:spPr>
          <a:xfrm>
            <a:off x="5638125" y="1929151"/>
            <a:ext cx="831300" cy="636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1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Conoce el BAREMO y consigue la documentación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89" name="Google Shape;18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5300" y="1306475"/>
            <a:ext cx="3703325" cy="319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927371" y="1169102"/>
            <a:ext cx="7271700" cy="84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s" sz="3800">
                <a:solidFill>
                  <a:schemeClr val="dk1"/>
                </a:solidFill>
              </a:rPr>
              <a:t>Diversidad</a:t>
            </a:r>
            <a:endParaRPr b="1" sz="3800">
              <a:solidFill>
                <a:srgbClr val="009BA5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t/>
            </a:r>
            <a:endParaRPr sz="214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605"/>
              <a:buNone/>
            </a:pPr>
            <a:r>
              <a:t/>
            </a:r>
            <a:endParaRPr sz="2140">
              <a:solidFill>
                <a:schemeClr val="dk1"/>
              </a:solidFill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92505" y="2578200"/>
            <a:ext cx="7655357" cy="245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849093" y="121932"/>
            <a:ext cx="7655369" cy="245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0" l="0" r="63953" t="0"/>
          <a:stretch/>
        </p:blipFill>
        <p:spPr>
          <a:xfrm flipH="1" rot="10800000">
            <a:off x="7035994" y="2578200"/>
            <a:ext cx="2759499" cy="245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 b="0" l="26885" r="55207" t="0"/>
          <a:stretch/>
        </p:blipFill>
        <p:spPr>
          <a:xfrm rot="10800000">
            <a:off x="-567695" y="121925"/>
            <a:ext cx="1370774" cy="245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3">
            <a:alphaModFix/>
          </a:blip>
          <a:srcRect b="0" l="82824" r="0" t="14405"/>
          <a:stretch/>
        </p:blipFill>
        <p:spPr>
          <a:xfrm rot="10800000">
            <a:off x="8641454" y="298858"/>
            <a:ext cx="1314804" cy="2102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2781"/>
              <a:buFont typeface="Arial"/>
              <a:buNone/>
            </a:pPr>
            <a:r>
              <a:rPr b="1" lang="es" sz="3355">
                <a:solidFill>
                  <a:srgbClr val="FF4C02"/>
                </a:solidFill>
              </a:rPr>
              <a:t>Criterios de BAREMACIÓN </a:t>
            </a:r>
            <a:endParaRPr b="1" sz="3355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1509"/>
              <a:buFont typeface="Arial"/>
              <a:buNone/>
            </a:pPr>
            <a:r>
              <a:rPr b="1" lang="es" sz="2650">
                <a:solidFill>
                  <a:srgbClr val="FF00FF"/>
                </a:solidFill>
              </a:rPr>
              <a:t>[año y Comunidad Autónoma]</a:t>
            </a:r>
            <a:endParaRPr b="1" sz="26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2"/>
          <p:cNvSpPr txBox="1"/>
          <p:nvPr>
            <p:ph idx="1" type="body"/>
          </p:nvPr>
        </p:nvSpPr>
        <p:spPr>
          <a:xfrm>
            <a:off x="311700" y="1609675"/>
            <a:ext cx="8520600" cy="29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Nos darán </a:t>
            </a:r>
            <a:r>
              <a:rPr b="1" lang="es" sz="2000">
                <a:solidFill>
                  <a:srgbClr val="FF4C02"/>
                </a:solidFill>
                <a:highlight>
                  <a:srgbClr val="FFFFFF"/>
                </a:highlight>
              </a:rPr>
              <a:t>puntos siempre</a:t>
            </a:r>
            <a:r>
              <a:rPr lang="es" sz="2000">
                <a:solidFill>
                  <a:srgbClr val="3D85C6"/>
                </a:solidFill>
                <a:highlight>
                  <a:srgbClr val="FFFFFF"/>
                </a:highlight>
              </a:rPr>
              <a:t>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si:</a:t>
            </a:r>
            <a:endParaRPr sz="2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Lato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[Situaciones de discapacidad del niño o alguien de la familia]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Lato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[Familia numerosa]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Char char="●"/>
            </a:pPr>
            <a:r>
              <a:rPr lang="es">
                <a:solidFill>
                  <a:srgbClr val="FF00FF"/>
                </a:solidFill>
                <a:highlight>
                  <a:schemeClr val="lt1"/>
                </a:highlight>
              </a:rPr>
              <a:t>[Escribe el criterio de baremación]</a:t>
            </a:r>
            <a:endParaRPr>
              <a:solidFill>
                <a:srgbClr val="FF00FF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FF00FF"/>
              </a:buClr>
              <a:buSzPts val="1800"/>
              <a:buFont typeface="Arial"/>
              <a:buChar char="●"/>
            </a:pPr>
            <a:r>
              <a:rPr lang="es">
                <a:solidFill>
                  <a:srgbClr val="FF00FF"/>
                </a:solidFill>
                <a:highlight>
                  <a:schemeClr val="lt1"/>
                </a:highlight>
              </a:rPr>
              <a:t>[Escribe el criterio de baremación]</a:t>
            </a:r>
            <a:endParaRPr>
              <a:solidFill>
                <a:srgbClr val="FF00FF"/>
              </a:solidFill>
              <a:highlight>
                <a:schemeClr val="lt1"/>
              </a:highlight>
            </a:endParaRPr>
          </a:p>
        </p:txBody>
      </p:sp>
      <p:pic>
        <p:nvPicPr>
          <p:cNvPr id="196" name="Google Shape;19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3480" y="2068250"/>
            <a:ext cx="424095" cy="424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950" y="2956361"/>
            <a:ext cx="424095" cy="424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3"/>
          <p:cNvSpPr txBox="1"/>
          <p:nvPr>
            <p:ph idx="1" type="body"/>
          </p:nvPr>
        </p:nvSpPr>
        <p:spPr>
          <a:xfrm>
            <a:off x="311700" y="1685875"/>
            <a:ext cx="8520600" cy="293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Nos darán </a:t>
            </a:r>
            <a:r>
              <a:rPr b="1" lang="es" sz="2000">
                <a:solidFill>
                  <a:srgbClr val="F1A800"/>
                </a:solidFill>
                <a:highlight>
                  <a:srgbClr val="FFFFFF"/>
                </a:highlight>
              </a:rPr>
              <a:t>puntos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en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el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r>
              <a:rPr b="1" lang="es" sz="2000">
                <a:solidFill>
                  <a:srgbClr val="F1A800"/>
                </a:solidFill>
                <a:highlight>
                  <a:srgbClr val="FFFFFF"/>
                </a:highlight>
              </a:rPr>
              <a:t>colegio elegido</a:t>
            </a:r>
            <a:r>
              <a:rPr lang="es" sz="2000">
                <a:solidFill>
                  <a:srgbClr val="3D85C6"/>
                </a:solidFill>
                <a:highlight>
                  <a:srgbClr val="FFFFFF"/>
                </a:highlight>
              </a:rPr>
              <a:t>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si:</a:t>
            </a:r>
            <a:endParaRPr sz="2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8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</a:t>
            </a: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Hay hermanos matriculados en ese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</a:t>
            </a: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Vivimos o trabajamos en el distrito en el que está el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</a:t>
            </a: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Trabajamos en ese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[Otros criterios]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</p:txBody>
      </p:sp>
      <p:sp>
        <p:nvSpPr>
          <p:cNvPr id="203" name="Google Shape;20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s" sz="3020">
                <a:solidFill>
                  <a:srgbClr val="FF4C02"/>
                </a:solidFill>
              </a:rPr>
              <a:t>Criterios de BAREMACIÓN </a:t>
            </a:r>
            <a:endParaRPr b="1" sz="3020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s" sz="2400">
                <a:solidFill>
                  <a:srgbClr val="FF00FF"/>
                </a:solidFill>
              </a:rPr>
              <a:t>[año y Comunidad Autónoma]</a:t>
            </a:r>
            <a:endParaRPr sz="3020">
              <a:solidFill>
                <a:srgbClr val="FF00FF"/>
              </a:solidFill>
            </a:endParaRPr>
          </a:p>
        </p:txBody>
      </p:sp>
      <p:pic>
        <p:nvPicPr>
          <p:cNvPr id="204" name="Google Shape;20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3480" y="2611275"/>
            <a:ext cx="424095" cy="424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9325" y="3507711"/>
            <a:ext cx="424095" cy="424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Presenta la solicitud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11" name="Google Shape;211;p34"/>
          <p:cNvPicPr preferRelativeResize="0"/>
          <p:nvPr/>
        </p:nvPicPr>
        <p:blipFill rotWithShape="1">
          <a:blip r:embed="rId3">
            <a:alphaModFix/>
          </a:blip>
          <a:srcRect b="57064" l="0" r="0" t="0"/>
          <a:stretch/>
        </p:blipFill>
        <p:spPr>
          <a:xfrm>
            <a:off x="5480675" y="2571750"/>
            <a:ext cx="2773400" cy="162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/>
          <p:nvPr>
            <p:ph type="title"/>
          </p:nvPr>
        </p:nvSpPr>
        <p:spPr>
          <a:xfrm>
            <a:off x="2549050" y="751525"/>
            <a:ext cx="404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3600">
                <a:solidFill>
                  <a:srgbClr val="FF4C02"/>
                </a:solidFill>
              </a:rPr>
              <a:t>¿Dónde se solicita?</a:t>
            </a:r>
            <a:endParaRPr sz="3600"/>
          </a:p>
        </p:txBody>
      </p:sp>
      <p:sp>
        <p:nvSpPr>
          <p:cNvPr id="217" name="Google Shape;217;p35"/>
          <p:cNvSpPr txBox="1"/>
          <p:nvPr>
            <p:ph idx="1" type="body"/>
          </p:nvPr>
        </p:nvSpPr>
        <p:spPr>
          <a:xfrm>
            <a:off x="311700" y="1727100"/>
            <a:ext cx="8520600" cy="21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800">
                <a:solidFill>
                  <a:srgbClr val="009BA5"/>
                </a:solidFill>
              </a:rPr>
              <a:t>Colegios </a:t>
            </a:r>
            <a:r>
              <a:rPr lang="es" sz="2800">
                <a:solidFill>
                  <a:schemeClr val="dk1"/>
                </a:solidFill>
              </a:rPr>
              <a:t>públicos o concertados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 sz="2800">
                <a:solidFill>
                  <a:srgbClr val="F1A800"/>
                </a:solidFill>
              </a:rPr>
              <a:t>Servicios de Apoyo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u Oficinas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de</a:t>
            </a:r>
            <a:r>
              <a:rPr lang="es" sz="2800">
                <a:solidFill>
                  <a:schemeClr val="dk1"/>
                </a:solidFill>
              </a:rPr>
              <a:t> Escolarización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2800">
                <a:solidFill>
                  <a:srgbClr val="45B282"/>
                </a:solidFill>
              </a:rPr>
              <a:t>Página web </a:t>
            </a:r>
            <a:r>
              <a:rPr lang="es" sz="2800">
                <a:solidFill>
                  <a:srgbClr val="FF00FF"/>
                </a:solidFill>
              </a:rPr>
              <a:t>[...]</a:t>
            </a:r>
            <a:endParaRPr sz="28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Comprueba las listas y reclama (si hace falta)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23" name="Google Shape;22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2400" y="2117125"/>
            <a:ext cx="2432425" cy="266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047" y="836700"/>
            <a:ext cx="1605275" cy="158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 txBox="1"/>
          <p:nvPr>
            <p:ph type="title"/>
          </p:nvPr>
        </p:nvSpPr>
        <p:spPr>
          <a:xfrm>
            <a:off x="490250" y="450150"/>
            <a:ext cx="4195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Haz la matrícula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30" name="Google Shape;230;p37"/>
          <p:cNvPicPr preferRelativeResize="0"/>
          <p:nvPr/>
        </p:nvPicPr>
        <p:blipFill rotWithShape="1">
          <a:blip r:embed="rId3">
            <a:alphaModFix/>
          </a:blip>
          <a:srcRect b="57255" l="40994" r="17370" t="0"/>
          <a:stretch/>
        </p:blipFill>
        <p:spPr>
          <a:xfrm>
            <a:off x="7319700" y="2736862"/>
            <a:ext cx="1580400" cy="1677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37"/>
          <p:cNvPicPr preferRelativeResize="0"/>
          <p:nvPr/>
        </p:nvPicPr>
        <p:blipFill rotWithShape="1">
          <a:blip r:embed="rId4">
            <a:alphaModFix/>
          </a:blip>
          <a:srcRect b="0" l="0" r="25306" t="0"/>
          <a:stretch/>
        </p:blipFill>
        <p:spPr>
          <a:xfrm>
            <a:off x="4427025" y="2597325"/>
            <a:ext cx="1781575" cy="175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60175" y="3366902"/>
            <a:ext cx="1020075" cy="4172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None/>
            </a:pPr>
            <a:r>
              <a:rPr b="1" lang="es" sz="3400">
                <a:solidFill>
                  <a:srgbClr val="45B282"/>
                </a:solidFill>
              </a:rPr>
              <a:t>Fechas </a:t>
            </a:r>
            <a:r>
              <a:rPr lang="es" sz="3400">
                <a:solidFill>
                  <a:schemeClr val="dk1"/>
                </a:solidFill>
              </a:rPr>
              <a:t>importantes</a:t>
            </a:r>
            <a:r>
              <a:rPr lang="es" sz="3400">
                <a:solidFill>
                  <a:srgbClr val="FF00FF"/>
                </a:solidFill>
              </a:rPr>
              <a:t> </a:t>
            </a:r>
            <a:r>
              <a:rPr lang="es" sz="3400">
                <a:solidFill>
                  <a:srgbClr val="FF00FF"/>
                </a:solidFill>
              </a:rPr>
              <a:t>[Año </a:t>
            </a:r>
            <a:r>
              <a:rPr i="1" lang="es" sz="1955">
                <a:solidFill>
                  <a:srgbClr val="FF00FF"/>
                </a:solidFill>
              </a:rPr>
              <a:t>(revisa las fechas de la tabla)</a:t>
            </a:r>
            <a:r>
              <a:rPr lang="es" sz="3400">
                <a:solidFill>
                  <a:srgbClr val="FF00FF"/>
                </a:solidFill>
              </a:rPr>
              <a:t>]</a:t>
            </a:r>
            <a:endParaRPr sz="3400">
              <a:solidFill>
                <a:srgbClr val="FF00FF"/>
              </a:solidFill>
            </a:endParaRPr>
          </a:p>
        </p:txBody>
      </p:sp>
      <p:graphicFrame>
        <p:nvGraphicFramePr>
          <p:cNvPr id="238" name="Google Shape;238;p38"/>
          <p:cNvGraphicFramePr/>
          <p:nvPr/>
        </p:nvGraphicFramePr>
        <p:xfrm>
          <a:off x="379425" y="1258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{40C41795-3779-453D-86F9-333EFF14A187}</a:tableStyleId>
              </a:tblPr>
              <a:tblGrid>
                <a:gridCol w="1899925"/>
                <a:gridCol w="3469325"/>
              </a:tblGrid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Marzo y abril]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Jornadas de puertas abiertas]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Del 21 de abril al 5 de mayo]</a:t>
                      </a:r>
                      <a:endParaRPr b="1"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Presentación de solicitudes]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732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Lista provisional del alumnado que  ha solicitado cada colegio como primera opción]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13, 16 y 17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Reclamación a la lista provisional de solicitudes]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732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24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Publicación de los listados con la puntuación provisional 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25, 26 y 27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Reclamación a la lista de puntuación provisional]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39" name="Google Shape;239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6325" y="2839000"/>
            <a:ext cx="2305275" cy="1954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39"/>
          <p:cNvGraphicFramePr/>
          <p:nvPr/>
        </p:nvGraphicFramePr>
        <p:xfrm>
          <a:off x="379425" y="1258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{40C41795-3779-453D-86F9-333EFF14A187}</a:tableStyleId>
              </a:tblPr>
              <a:tblGrid>
                <a:gridCol w="1799375"/>
                <a:gridCol w="3584900"/>
              </a:tblGrid>
              <a:tr h="5566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 de junio]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Publicación del listado definitivo de puntuación]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66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7 de junio]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Publicación de admitidos en cada centro]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841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Hasta el 22 de junio]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Adjudicación de plaza al alumnado no admitido en ningún colegio de su lista]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841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Del 15 al 29 de junio]</a:t>
                      </a:r>
                      <a:endParaRPr b="1"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Matriculación en Educación Infantil (3-6) y Educación Primaria]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Del 22 de junio al 8 de julio]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Matriculación en Educación Secundaria]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45" name="Google Shape;245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6325" y="2867725"/>
            <a:ext cx="2305275" cy="1954901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None/>
            </a:pPr>
            <a:r>
              <a:rPr b="1" lang="es" sz="3400">
                <a:solidFill>
                  <a:srgbClr val="45B282"/>
                </a:solidFill>
              </a:rPr>
              <a:t>Fechas </a:t>
            </a:r>
            <a:r>
              <a:rPr lang="es" sz="3400">
                <a:solidFill>
                  <a:schemeClr val="dk1"/>
                </a:solidFill>
              </a:rPr>
              <a:t>importantes </a:t>
            </a:r>
            <a:r>
              <a:rPr lang="es" sz="3400">
                <a:solidFill>
                  <a:srgbClr val="FF00FF"/>
                </a:solidFill>
              </a:rPr>
              <a:t>[Año </a:t>
            </a:r>
            <a:r>
              <a:rPr i="1" lang="es" sz="1955">
                <a:solidFill>
                  <a:srgbClr val="FF00FF"/>
                </a:solidFill>
              </a:rPr>
              <a:t>(revisa las fechas de la tabla)</a:t>
            </a:r>
            <a:r>
              <a:rPr lang="es" sz="3400">
                <a:solidFill>
                  <a:srgbClr val="FF00FF"/>
                </a:solidFill>
              </a:rPr>
              <a:t>]</a:t>
            </a:r>
            <a:endParaRPr sz="34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Más información o ayuda </a:t>
            </a:r>
            <a:r>
              <a:rPr lang="es" sz="3000">
                <a:solidFill>
                  <a:srgbClr val="FF00FF"/>
                </a:solidFill>
              </a:rPr>
              <a:t>[Año]</a:t>
            </a:r>
            <a:r>
              <a:rPr b="1" lang="es" sz="3000">
                <a:solidFill>
                  <a:srgbClr val="FF4C02"/>
                </a:solidFill>
              </a:rPr>
              <a:t> </a:t>
            </a:r>
            <a:endParaRPr b="1" sz="3000">
              <a:solidFill>
                <a:srgbClr val="FF4C02"/>
              </a:solidFill>
            </a:endParaRPr>
          </a:p>
        </p:txBody>
      </p:sp>
      <p:sp>
        <p:nvSpPr>
          <p:cNvPr id="252" name="Google Shape;252;p40"/>
          <p:cNvSpPr txBox="1"/>
          <p:nvPr>
            <p:ph idx="1" type="body"/>
          </p:nvPr>
        </p:nvSpPr>
        <p:spPr>
          <a:xfrm>
            <a:off x="311700" y="1152475"/>
            <a:ext cx="4508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</a:t>
            </a:r>
            <a:r>
              <a:rPr b="1" lang="es" sz="1550">
                <a:solidFill>
                  <a:srgbClr val="FF00FF"/>
                </a:solidFill>
              </a:rPr>
              <a:t>Alguien de contacto de la </a:t>
            </a:r>
            <a:r>
              <a:rPr b="1" lang="es" sz="1550">
                <a:solidFill>
                  <a:srgbClr val="FF00FF"/>
                </a:solidFill>
              </a:rPr>
              <a:t>entidad u organización]: </a:t>
            </a:r>
            <a:r>
              <a:rPr lang="es" sz="1550">
                <a:solidFill>
                  <a:srgbClr val="FF00FF"/>
                </a:solidFill>
              </a:rPr>
              <a:t>[teléfono, email, horario]</a:t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[Servicio de Apoyo a la Escolarización o equivalente de la zona]</a:t>
            </a:r>
            <a:endParaRPr sz="1550">
              <a:solidFill>
                <a:srgbClr val="FF00FF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50">
                <a:solidFill>
                  <a:srgbClr val="FF00FF"/>
                </a:solidFill>
              </a:rPr>
              <a:t>[Dirección, teléfono y email]</a:t>
            </a:r>
            <a:endParaRPr b="1"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550">
                <a:solidFill>
                  <a:srgbClr val="FF00FF"/>
                </a:solidFill>
              </a:rPr>
              <a:t>Web de escolarización de [Comunidad Autónoma] </a:t>
            </a:r>
            <a:r>
              <a:rPr lang="es" sz="1550">
                <a:solidFill>
                  <a:srgbClr val="FF00FF"/>
                </a:solidFill>
              </a:rPr>
              <a:t>[Web]</a:t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</a:t>
            </a:r>
            <a:r>
              <a:rPr b="1" lang="es" sz="1550">
                <a:solidFill>
                  <a:srgbClr val="FF00FF"/>
                </a:solidFill>
              </a:rPr>
              <a:t>Sección de preguntas frecuentes</a:t>
            </a:r>
            <a:r>
              <a:rPr lang="es" sz="1550">
                <a:solidFill>
                  <a:srgbClr val="FF00FF"/>
                </a:solidFill>
              </a:rPr>
              <a:t> (enlace al apartado correspondiente en la web de tu CCAA)]</a:t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 sz="1900">
              <a:solidFill>
                <a:srgbClr val="FF00FF"/>
              </a:solidFill>
            </a:endParaRPr>
          </a:p>
        </p:txBody>
      </p:sp>
      <p:sp>
        <p:nvSpPr>
          <p:cNvPr id="253" name="Google Shape;253;p40"/>
          <p:cNvSpPr/>
          <p:nvPr/>
        </p:nvSpPr>
        <p:spPr>
          <a:xfrm rot="981788">
            <a:off x="4367323" y="1886969"/>
            <a:ext cx="220428" cy="1612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4" name="Google Shape;254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5600" y="3104400"/>
            <a:ext cx="3202525" cy="174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1"/>
          <p:cNvSpPr txBox="1"/>
          <p:nvPr>
            <p:ph idx="1" type="body"/>
          </p:nvPr>
        </p:nvSpPr>
        <p:spPr>
          <a:xfrm>
            <a:off x="311700" y="1152475"/>
            <a:ext cx="6778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00FF"/>
                </a:solidFill>
              </a:rPr>
              <a:t>[</a:t>
            </a:r>
            <a:r>
              <a:rPr i="1" lang="es">
                <a:solidFill>
                  <a:srgbClr val="FF00FF"/>
                </a:solidFill>
              </a:rPr>
              <a:t>Incluye los enlaces que hayas utilizado durante la presentación y/o consideres útiles: </a:t>
            </a:r>
            <a:endParaRPr i="1"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Web de tu CCAA sobre escolarización:  www</a:t>
            </a:r>
            <a:r>
              <a:rPr lang="es">
                <a:solidFill>
                  <a:srgbClr val="FF00FF"/>
                </a:solidFill>
              </a:rPr>
              <a:t>...</a:t>
            </a:r>
            <a:r>
              <a:rPr lang="es">
                <a:solidFill>
                  <a:srgbClr val="FF00FF"/>
                </a:solidFill>
              </a:rPr>
              <a:t> 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Buscador de centros: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PDF solicitud en papel: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Baremación detallada: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Preguntas frecuentes: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…]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260" name="Google Shape;260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Enlaces</a:t>
            </a:r>
            <a:r>
              <a:rPr b="1" lang="es" sz="3000">
                <a:solidFill>
                  <a:srgbClr val="FF4C02"/>
                </a:solidFill>
              </a:rPr>
              <a:t> </a:t>
            </a:r>
            <a:r>
              <a:rPr lang="es" sz="3000">
                <a:solidFill>
                  <a:srgbClr val="FF00FF"/>
                </a:solidFill>
              </a:rPr>
              <a:t>[Año]</a:t>
            </a:r>
            <a:endParaRPr b="1" sz="3000">
              <a:solidFill>
                <a:srgbClr val="FF00FF"/>
              </a:solidFill>
            </a:endParaRPr>
          </a:p>
        </p:txBody>
      </p:sp>
      <p:pic>
        <p:nvPicPr>
          <p:cNvPr id="261" name="Google Shape;261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8925" y="2829400"/>
            <a:ext cx="1727875" cy="183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8325" y="662575"/>
            <a:ext cx="6944200" cy="389942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3054575" y="1071875"/>
            <a:ext cx="4763100" cy="19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3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¿Cuáles son los beneficios de estudiar en escuelas diversas?</a:t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934301" y="14033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1658883" y="18182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379821" y="23674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0725" y="662575"/>
            <a:ext cx="6944200" cy="3899425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42"/>
          <p:cNvSpPr txBox="1"/>
          <p:nvPr/>
        </p:nvSpPr>
        <p:spPr>
          <a:xfrm>
            <a:off x="3206975" y="1177250"/>
            <a:ext cx="4763100" cy="14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¿Qué palabra te llevas del taller?</a:t>
            </a:r>
            <a:endParaRPr b="1" sz="39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68" name="Google Shape;268;p42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1086701" y="14033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42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1811283" y="18182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42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532221" y="23674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3"/>
          <p:cNvSpPr txBox="1"/>
          <p:nvPr>
            <p:ph idx="1" type="body"/>
          </p:nvPr>
        </p:nvSpPr>
        <p:spPr>
          <a:xfrm>
            <a:off x="2400775" y="859450"/>
            <a:ext cx="61929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Aplica y </a:t>
            </a:r>
            <a:r>
              <a:rPr b="1" lang="es" sz="2800">
                <a:solidFill>
                  <a:srgbClr val="FF4C02"/>
                </a:solidFill>
              </a:rPr>
              <a:t>comparte</a:t>
            </a:r>
            <a:r>
              <a:rPr lang="es" sz="2800">
                <a:solidFill>
                  <a:srgbClr val="FF4C02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lo que has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b="1" lang="es" sz="2800">
                <a:solidFill>
                  <a:srgbClr val="FF4C02"/>
                </a:solidFill>
              </a:rPr>
              <a:t>descubierto</a:t>
            </a:r>
            <a:r>
              <a:rPr lang="es" sz="2800">
                <a:solidFill>
                  <a:srgbClr val="FF4C02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hoy.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Sigue aprendiendo sobre la </a:t>
            </a:r>
            <a:r>
              <a:rPr b="1" lang="es" sz="2800">
                <a:solidFill>
                  <a:srgbClr val="F1A800"/>
                </a:solidFill>
              </a:rPr>
              <a:t>diversidad</a:t>
            </a:r>
            <a:r>
              <a:rPr lang="es" sz="2800">
                <a:solidFill>
                  <a:schemeClr val="dk1"/>
                </a:solidFill>
              </a:rPr>
              <a:t>, la </a:t>
            </a:r>
            <a:r>
              <a:rPr b="1" lang="es" sz="2800">
                <a:solidFill>
                  <a:srgbClr val="F1A800"/>
                </a:solidFill>
              </a:rPr>
              <a:t>inclusión </a:t>
            </a:r>
            <a:r>
              <a:rPr lang="es" sz="2800">
                <a:solidFill>
                  <a:schemeClr val="dk1"/>
                </a:solidFill>
              </a:rPr>
              <a:t>y sus </a:t>
            </a:r>
            <a:r>
              <a:rPr b="1" lang="es" sz="2800">
                <a:solidFill>
                  <a:srgbClr val="F1A800"/>
                </a:solidFill>
              </a:rPr>
              <a:t>beneficios.</a:t>
            </a:r>
            <a:endParaRPr b="1" sz="2800">
              <a:solidFill>
                <a:srgbClr val="F1A8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Ven a </a:t>
            </a:r>
            <a:r>
              <a:rPr b="1" lang="es" sz="2800">
                <a:solidFill>
                  <a:srgbClr val="45B282"/>
                </a:solidFill>
              </a:rPr>
              <a:t>hablar con nosotros</a:t>
            </a:r>
            <a:r>
              <a:rPr lang="es" sz="2800">
                <a:solidFill>
                  <a:schemeClr val="dk1"/>
                </a:solidFill>
              </a:rPr>
              <a:t> siempre que lo necesites.</a:t>
            </a:r>
            <a:endParaRPr sz="2800">
              <a:solidFill>
                <a:schemeClr val="dk1"/>
              </a:solidFill>
            </a:endParaRPr>
          </a:p>
        </p:txBody>
      </p:sp>
      <p:pic>
        <p:nvPicPr>
          <p:cNvPr id="276" name="Google Shape;276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1799991" y="812075"/>
            <a:ext cx="6444900" cy="31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009BA5"/>
                </a:solidFill>
                <a:latin typeface="Oswald Medium"/>
                <a:ea typeface="Oswald Medium"/>
                <a:cs typeface="Oswald Medium"/>
                <a:sym typeface="Oswald Medium"/>
              </a:rPr>
              <a:t>BENEFICIA SU APRENDIZAJE</a:t>
            </a:r>
            <a:endParaRPr sz="4000">
              <a:solidFill>
                <a:srgbClr val="009BA5"/>
              </a:solidFill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26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Las experiencias de aprendizaje con personas diversas son necesarias para un desarrollo adecuado de los niños y las niñas.</a:t>
            </a:r>
            <a:endParaRPr sz="26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lang="es" sz="1600">
                <a:solidFill>
                  <a:srgbClr val="009BA5"/>
                </a:solidFill>
                <a:latin typeface="Lato"/>
                <a:ea typeface="Lato"/>
                <a:cs typeface="Lato"/>
                <a:sym typeface="Lato"/>
              </a:rPr>
              <a:t>Conclusión extraída de Ainscow y Miles, 2008 </a:t>
            </a:r>
            <a:endParaRPr b="1" sz="1600">
              <a:solidFill>
                <a:srgbClr val="009BA5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 txBox="1"/>
          <p:nvPr/>
        </p:nvSpPr>
        <p:spPr>
          <a:xfrm>
            <a:off x="1800000" y="812075"/>
            <a:ext cx="6669000" cy="31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FF4C02"/>
                </a:solidFill>
                <a:latin typeface="Oswald Medium"/>
                <a:ea typeface="Oswald Medium"/>
                <a:cs typeface="Oswald Medium"/>
                <a:sym typeface="Oswald Medium"/>
              </a:rPr>
              <a:t>DISMINUYE LOS PREJUICIOS</a:t>
            </a:r>
            <a:endParaRPr sz="4000">
              <a:solidFill>
                <a:srgbClr val="FF4C02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“La diversidad en el aula genera que el alumnado muestre mayor preocupación por la igualdad, sea más generoso y tenga menos actitudes discriminatorias hacia otras personas.” </a:t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1600">
                <a:solidFill>
                  <a:srgbClr val="FF4C02"/>
                </a:solidFill>
                <a:latin typeface="Lato"/>
                <a:ea typeface="Lato"/>
                <a:cs typeface="Lato"/>
                <a:sym typeface="Lato"/>
              </a:rPr>
              <a:t>American Economic Review, 2019</a:t>
            </a:r>
            <a:endParaRPr sz="1600">
              <a:solidFill>
                <a:srgbClr val="FF4C0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1800000" y="381050"/>
            <a:ext cx="7100100" cy="46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F1A800"/>
                </a:solidFill>
                <a:latin typeface="Oswald Medium"/>
                <a:ea typeface="Oswald Medium"/>
                <a:cs typeface="Oswald Medium"/>
                <a:sym typeface="Oswald Medium"/>
              </a:rPr>
              <a:t>AUMENTA LA CREATIVIDAD Y LA CAPACIDAD DE RESOLUCIÓN DE PROBLEMAS</a:t>
            </a:r>
            <a:endParaRPr sz="3555">
              <a:solidFill>
                <a:srgbClr val="F1A8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“La diversidad es un valor añadido ya que promueve la tolerancia, la creatividad, la capacidad de razonamiento y la resolución de problemas.”</a:t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1600">
                <a:solidFill>
                  <a:srgbClr val="F1A800"/>
                </a:solidFill>
                <a:latin typeface="Lato"/>
                <a:ea typeface="Lato"/>
                <a:cs typeface="Lato"/>
                <a:sym typeface="Lato"/>
              </a:rPr>
              <a:t>The Century Foundation, 2019</a:t>
            </a:r>
            <a:endParaRPr sz="1600">
              <a:solidFill>
                <a:srgbClr val="F1A8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1800000" y="524725"/>
            <a:ext cx="6860700" cy="31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GENERA CAMBIOS POSITIVOS </a:t>
            </a:r>
            <a:endParaRPr sz="4000">
              <a:solidFill>
                <a:srgbClr val="45B282"/>
              </a:solidFill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EN LAS ESCUELAS</a:t>
            </a:r>
            <a:r>
              <a:rPr lang="es" sz="3555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3555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En los colegios en los que hay niños y niñas con necesidades educativas especiales todo el alumnado aprende más gracias sobre todo al cambio que genera en el trabajo docente.</a:t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lang="es" sz="16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Conclusión extraída de Szumski, Smogorzewska &amp; Karwowski, 2017</a:t>
            </a:r>
            <a:endParaRPr sz="1600">
              <a:solidFill>
                <a:srgbClr val="45B28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ctrTitle"/>
          </p:nvPr>
        </p:nvSpPr>
        <p:spPr>
          <a:xfrm>
            <a:off x="674225" y="812075"/>
            <a:ext cx="6444900" cy="194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Hay colegios que son </a:t>
            </a:r>
            <a:r>
              <a:rPr b="1" lang="es" sz="3000">
                <a:solidFill>
                  <a:srgbClr val="F1A800"/>
                </a:solidFill>
              </a:rPr>
              <a:t>poco diversos </a:t>
            </a:r>
            <a:endParaRPr sz="3000">
              <a:solidFill>
                <a:srgbClr val="F1A8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ellos </a:t>
            </a:r>
            <a:r>
              <a:rPr b="1" lang="es" sz="3000">
                <a:solidFill>
                  <a:schemeClr val="dk1"/>
                </a:solidFill>
              </a:rPr>
              <a:t>no hay</a:t>
            </a:r>
            <a:r>
              <a:rPr lang="es" sz="3000">
                <a:solidFill>
                  <a:schemeClr val="dk1"/>
                </a:solidFill>
              </a:rPr>
              <a:t> niños y niñas con </a:t>
            </a:r>
            <a:r>
              <a:rPr b="1" lang="es" sz="3000">
                <a:solidFill>
                  <a:srgbClr val="009BA5"/>
                </a:solidFill>
              </a:rPr>
              <a:t>diferentes capacidades y culturas</a:t>
            </a:r>
            <a:endParaRPr b="1" sz="3000">
              <a:solidFill>
                <a:schemeClr val="dk1"/>
              </a:solidFill>
            </a:endParaRPr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1925" y="3346513"/>
            <a:ext cx="3276600" cy="13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8325" y="662575"/>
            <a:ext cx="6944200" cy="389942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1"/>
          <p:cNvSpPr txBox="1"/>
          <p:nvPr/>
        </p:nvSpPr>
        <p:spPr>
          <a:xfrm>
            <a:off x="3054575" y="1071875"/>
            <a:ext cx="47631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¿Cómo podemos hacer que todos los colegios sean diversos?</a:t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11" name="Google Shape;111;p21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934301" y="14033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1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1658883" y="18182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1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379821" y="23674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